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2"/>
  </p:handoutMasterIdLst>
  <p:sldIdLst>
    <p:sldId id="312" r:id="rId3"/>
    <p:sldId id="313" r:id="rId5"/>
    <p:sldId id="539" r:id="rId6"/>
    <p:sldId id="560" r:id="rId7"/>
    <p:sldId id="473" r:id="rId8"/>
    <p:sldId id="554" r:id="rId9"/>
    <p:sldId id="555" r:id="rId10"/>
    <p:sldId id="561" r:id="rId11"/>
    <p:sldId id="556" r:id="rId12"/>
    <p:sldId id="574" r:id="rId13"/>
    <p:sldId id="562" r:id="rId14"/>
    <p:sldId id="563" r:id="rId15"/>
    <p:sldId id="564" r:id="rId16"/>
    <p:sldId id="573" r:id="rId17"/>
    <p:sldId id="571" r:id="rId18"/>
    <p:sldId id="570" r:id="rId19"/>
    <p:sldId id="565" r:id="rId20"/>
    <p:sldId id="617" r:id="rId21"/>
    <p:sldId id="618" r:id="rId22"/>
    <p:sldId id="566" r:id="rId23"/>
    <p:sldId id="567" r:id="rId24"/>
    <p:sldId id="568" r:id="rId25"/>
    <p:sldId id="569" r:id="rId26"/>
    <p:sldId id="572" r:id="rId27"/>
    <p:sldId id="575" r:id="rId28"/>
    <p:sldId id="576" r:id="rId29"/>
    <p:sldId id="577" r:id="rId30"/>
    <p:sldId id="578" r:id="rId31"/>
    <p:sldId id="558" r:id="rId32"/>
    <p:sldId id="599" r:id="rId33"/>
    <p:sldId id="601" r:id="rId34"/>
    <p:sldId id="600" r:id="rId35"/>
    <p:sldId id="603" r:id="rId36"/>
    <p:sldId id="604" r:id="rId37"/>
    <p:sldId id="602" r:id="rId38"/>
    <p:sldId id="605" r:id="rId39"/>
    <p:sldId id="559" r:id="rId40"/>
    <p:sldId id="579" r:id="rId41"/>
    <p:sldId id="584" r:id="rId42"/>
    <p:sldId id="580" r:id="rId43"/>
    <p:sldId id="581" r:id="rId44"/>
    <p:sldId id="582" r:id="rId45"/>
    <p:sldId id="583" r:id="rId46"/>
    <p:sldId id="585" r:id="rId47"/>
    <p:sldId id="586" r:id="rId48"/>
    <p:sldId id="587" r:id="rId49"/>
    <p:sldId id="589" r:id="rId50"/>
    <p:sldId id="588" r:id="rId51"/>
    <p:sldId id="590" r:id="rId52"/>
    <p:sldId id="591" r:id="rId53"/>
    <p:sldId id="592" r:id="rId54"/>
    <p:sldId id="593" r:id="rId55"/>
    <p:sldId id="594" r:id="rId56"/>
    <p:sldId id="595" r:id="rId57"/>
    <p:sldId id="606" r:id="rId58"/>
    <p:sldId id="619" r:id="rId59"/>
    <p:sldId id="608" r:id="rId60"/>
    <p:sldId id="620" r:id="rId61"/>
    <p:sldId id="609" r:id="rId62"/>
    <p:sldId id="621" r:id="rId63"/>
    <p:sldId id="610" r:id="rId64"/>
    <p:sldId id="622" r:id="rId65"/>
    <p:sldId id="611" r:id="rId66"/>
    <p:sldId id="612" r:id="rId67"/>
    <p:sldId id="623" r:id="rId68"/>
    <p:sldId id="614" r:id="rId69"/>
    <p:sldId id="615" r:id="rId70"/>
    <p:sldId id="616" r:id="rId71"/>
  </p:sldIdLst>
  <p:sldSz cx="12192000" cy="6858000"/>
  <p:notesSz cx="6858000" cy="9144000"/>
  <p:custDataLst>
    <p:tags r:id="rId7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2824" autoAdjust="0"/>
  </p:normalViewPr>
  <p:slideViewPr>
    <p:cSldViewPr snapToGrid="0">
      <p:cViewPr varScale="1">
        <p:scale>
          <a:sx n="105" d="100"/>
          <a:sy n="105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1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9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erlang.org/downloads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www.rabbitmq.com/downloa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hyperlink" Target="https://www.rabbitmq.com/rabbitmqctl.8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hyperlink" Target="http://xxx.xxx.xxx.xxx:15672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hyperlink" Target="https://gitee.com/buptnetwork/spring-rabbitmq-publisher-demo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publisher-demo" TargetMode="Externa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hyperlink" Target="https://gitee.com/buptnetwork/spring-rabbitmq-consumer-demo" TargetMode="Externa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ee.com/buptnetwork/spring-rabbitmq-consumer-demo" TargetMode="Externa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ee.com/buptnetwork/spring-rabbitmq-consumer-demo" TargetMode="Externa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ee.com/buptnetwork/spring-rabbitmq-consumer-demo" TargetMode="Externa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ee.com/buptnetwork/spring-rabbitmq-consumer-demo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1" Type="http://schemas.openxmlformats.org/officeDocument/2006/relationships/hyperlink" Target="https://gitee.com/buptnetwork/spring-rabbitmq-consumer-demo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后端开发技术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530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消息中间件技术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1163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常见的消息队列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299" y="1964329"/>
            <a:ext cx="8476813" cy="38059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71462" y="1236171"/>
          <a:ext cx="11305180" cy="5096469"/>
        </p:xfrm>
        <a:graphic>
          <a:graphicData uri="http://schemas.openxmlformats.org/drawingml/2006/table">
            <a:tbl>
              <a:tblPr/>
              <a:tblGrid>
                <a:gridCol w="1457326"/>
                <a:gridCol w="2476543"/>
                <a:gridCol w="2924132"/>
                <a:gridCol w="2114551"/>
                <a:gridCol w="2332628"/>
              </a:tblGrid>
              <a:tr h="5346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特性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>
                          <a:effectLst/>
                          <a:latin typeface="+mn-ea"/>
                          <a:ea typeface="+mn-ea"/>
                        </a:rPr>
                        <a:t>ActiveMQ</a:t>
                      </a:r>
                      <a:endParaRPr lang="en-US" sz="18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>
                          <a:effectLst/>
                          <a:latin typeface="+mn-ea"/>
                          <a:ea typeface="+mn-ea"/>
                        </a:rPr>
                        <a:t>RabbitMQ</a:t>
                      </a:r>
                      <a:endParaRPr lang="en-US" sz="18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>
                          <a:effectLst/>
                          <a:latin typeface="+mn-ea"/>
                          <a:ea typeface="+mn-ea"/>
                        </a:rPr>
                        <a:t>RocketMQ</a:t>
                      </a:r>
                      <a:endParaRPr lang="en-US" sz="1800" b="1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1" dirty="0">
                          <a:effectLst/>
                          <a:latin typeface="+mn-ea"/>
                          <a:ea typeface="+mn-ea"/>
                        </a:rPr>
                        <a:t>Kafka</a:t>
                      </a:r>
                      <a:endParaRPr 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5346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单机吞吐量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万级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万级</a:t>
                      </a:r>
                      <a:endParaRPr lang="zh-CN" altLang="en-US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万级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万级</a:t>
                      </a:r>
                      <a:endParaRPr lang="zh-CN" altLang="en-US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6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时效性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 err="1">
                          <a:effectLst/>
                          <a:latin typeface="+mn-ea"/>
                          <a:ea typeface="+mn-ea"/>
                        </a:rPr>
                        <a:t>ms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级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+mn-ea"/>
                          <a:ea typeface="+mn-ea"/>
                        </a:rPr>
                        <a:t>us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级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ms</a:t>
                      </a: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级</a:t>
                      </a:r>
                      <a:endParaRPr lang="zh-CN" altLang="en-US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>
                          <a:effectLst/>
                          <a:latin typeface="+mn-ea"/>
                          <a:ea typeface="+mn-ea"/>
                        </a:rPr>
                        <a:t>ms</a:t>
                      </a: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级以内</a:t>
                      </a:r>
                      <a:endParaRPr lang="zh-CN" altLang="en-US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多语言支持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支持，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优先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支持多语言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支持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JAVA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支持，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优先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协议支持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JMS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AMQP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STOMP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MQTT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等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AMQP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为主，通过插件支持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STOMP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MQTT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等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自有协议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自有协议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可用性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高</a:t>
                      </a:r>
                      <a:r>
                        <a:rPr lang="en-US" altLang="zh-CN" sz="180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>
                          <a:effectLst/>
                          <a:latin typeface="+mn-ea"/>
                          <a:ea typeface="+mn-ea"/>
                        </a:rPr>
                        <a:t>主从架构</a:t>
                      </a:r>
                      <a:r>
                        <a:rPr lang="en-US" altLang="zh-CN" sz="180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CN" sz="180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高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主从架构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非常高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分布式架构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非常高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分布式架构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zh-CN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87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effectLst/>
                          <a:latin typeface="+mn-ea"/>
                          <a:ea typeface="+mn-ea"/>
                        </a:rPr>
                        <a:t>功能特性</a:t>
                      </a:r>
                      <a:endParaRPr lang="zh-CN" altLang="en-US" sz="18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协议支持全面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并发能力好，延时很低，管理界面较丰富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,Spring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对</a:t>
                      </a: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AMQP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的支持，目前只有</a:t>
                      </a:r>
                      <a:r>
                        <a:rPr lang="en-US" altLang="zh-CN" sz="1800" dirty="0" err="1">
                          <a:effectLst/>
                          <a:latin typeface="+mn-ea"/>
                          <a:ea typeface="+mn-ea"/>
                        </a:rPr>
                        <a:t>RabbitMQ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的实现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800" dirty="0">
                          <a:effectLst/>
                          <a:latin typeface="+mn-ea"/>
                          <a:ea typeface="+mn-ea"/>
                        </a:rPr>
                        <a:t>MQ</a:t>
                      </a: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功能比较完备，扩展性佳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dirty="0">
                          <a:effectLst/>
                          <a:latin typeface="+mn-ea"/>
                          <a:ea typeface="+mn-ea"/>
                        </a:rPr>
                        <a:t>注重吞吐量、不保证消息存储的可靠性及一致性</a:t>
                      </a:r>
                      <a:endParaRPr lang="zh-CN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29504" marR="129504" marT="74002" marB="74002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10790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099840"/>
            <a:ext cx="11634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 err="1"/>
              <a:t>RabbitMQ</a:t>
            </a:r>
            <a:endParaRPr lang="en-US" altLang="zh-CN" sz="2000" dirty="0"/>
          </a:p>
        </p:txBody>
      </p:sp>
      <p:sp>
        <p:nvSpPr>
          <p:cNvPr id="3" name="矩形 2"/>
          <p:cNvSpPr/>
          <p:nvPr/>
        </p:nvSpPr>
        <p:spPr>
          <a:xfrm>
            <a:off x="1920309" y="1325821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"/>
              </a:rPr>
              <a:t>https://www.rabbitmq.com/download.html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28" y="2105919"/>
            <a:ext cx="6933333" cy="4142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91" y="2105938"/>
            <a:ext cx="4628571" cy="36857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33580" y="1326139"/>
            <a:ext cx="3634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https://www.erlang.org/downloads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275" y="1334449"/>
            <a:ext cx="8004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进入安装路径下的</a:t>
            </a:r>
            <a:r>
              <a:rPr lang="en-US" altLang="zh-CN" sz="2000" dirty="0" err="1"/>
              <a:t>sbin</a:t>
            </a:r>
            <a:r>
              <a:rPr lang="zh-CN" altLang="en-US" sz="2000" dirty="0"/>
              <a:t>，有控制命令入口</a:t>
            </a:r>
            <a:r>
              <a:rPr lang="en-US" altLang="zh-CN" sz="2000" dirty="0"/>
              <a:t>rabbitmqctl.bat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6096" y="2030415"/>
            <a:ext cx="7714286" cy="37238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875" y="1245549"/>
            <a:ext cx="1021873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Rabbitmqctl</a:t>
            </a:r>
            <a:r>
              <a:rPr lang="zh-CN" altLang="en-US" sz="2000" dirty="0"/>
              <a:t>命令的官方说明文档   </a:t>
            </a:r>
            <a:r>
              <a:rPr lang="en-US" altLang="zh-CN" sz="2000" dirty="0">
                <a:hlinkClick r:id="rId1"/>
              </a:rPr>
              <a:t>https://www.rabbitmq.com/rabbitmqctl.8.html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49" y="1846537"/>
            <a:ext cx="9228571" cy="48857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275" y="1287165"/>
            <a:ext cx="11734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进入安装路径下的</a:t>
            </a:r>
            <a:r>
              <a:rPr lang="en-US" altLang="zh-CN" sz="2000" dirty="0" err="1"/>
              <a:t>sbin</a:t>
            </a:r>
            <a:r>
              <a:rPr lang="zh-CN" altLang="en-US" sz="2000" dirty="0"/>
              <a:t>，有控制命令入口</a:t>
            </a:r>
            <a:r>
              <a:rPr lang="en-US" altLang="zh-CN" sz="2000" dirty="0"/>
              <a:t>rabbitmqctl.bat</a:t>
            </a:r>
            <a:r>
              <a:rPr lang="zh-CN" altLang="en-US" sz="2000" dirty="0"/>
              <a:t>，有启动停止、用户管理、策略管理等各种命令参数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809" y="2102971"/>
            <a:ext cx="7714286" cy="37238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439" y="1400195"/>
            <a:ext cx="6235295" cy="52261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275" y="1272100"/>
            <a:ext cx="570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/>
              <a:t>RabbitMQ</a:t>
            </a:r>
            <a:r>
              <a:rPr lang="zh-CN" altLang="en-US" sz="2000" dirty="0"/>
              <a:t>还提供了</a:t>
            </a:r>
            <a:r>
              <a:rPr lang="en-US" altLang="zh-CN" sz="2000" dirty="0"/>
              <a:t>web</a:t>
            </a:r>
            <a:r>
              <a:rPr lang="zh-CN" altLang="en-US" sz="2000" dirty="0"/>
              <a:t>图形管理界面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进入安装路径下的</a:t>
            </a:r>
            <a:r>
              <a:rPr lang="en-US" altLang="zh-CN" sz="2000" dirty="0" err="1"/>
              <a:t>sbin</a:t>
            </a:r>
            <a:r>
              <a:rPr lang="zh-CN" altLang="en-US" sz="2000" dirty="0"/>
              <a:t>，执行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rabitmq-plugins.bat list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可显示可用</a:t>
            </a:r>
            <a:r>
              <a:rPr lang="en-US" altLang="zh-CN" sz="2000" dirty="0"/>
              <a:t>plugin</a:t>
            </a:r>
            <a:r>
              <a:rPr lang="zh-CN" altLang="en-US" sz="2000" dirty="0"/>
              <a:t>，如右图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941" y="1236365"/>
            <a:ext cx="9904413" cy="5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执行</a:t>
            </a:r>
            <a:r>
              <a:rPr lang="en-US" altLang="zh-CN" sz="2000" dirty="0">
                <a:solidFill>
                  <a:srgbClr val="FF0000"/>
                </a:solidFill>
              </a:rPr>
              <a:t>rabbitmq-plugins.bat enable </a:t>
            </a:r>
            <a:r>
              <a:rPr lang="en-US" altLang="zh-CN" sz="2000" dirty="0" err="1">
                <a:solidFill>
                  <a:srgbClr val="FF0000"/>
                </a:solidFill>
              </a:rPr>
              <a:t>rabbitmq_management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dirty="0"/>
              <a:t>开启</a:t>
            </a:r>
            <a:r>
              <a:rPr lang="en-US" altLang="zh-CN" sz="2000" dirty="0"/>
              <a:t>web</a:t>
            </a:r>
            <a:r>
              <a:rPr lang="zh-CN" altLang="en-US" sz="2000" dirty="0"/>
              <a:t>管理界面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235" y="2285629"/>
            <a:ext cx="10561529" cy="27001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236365"/>
            <a:ext cx="11634785" cy="61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Mac</a:t>
            </a:r>
            <a:r>
              <a:rPr lang="zh-CN" altLang="en-US" sz="2000" dirty="0"/>
              <a:t>安装：</a:t>
            </a:r>
            <a:r>
              <a:rPr lang="en-US" altLang="zh-CN" sz="2000" dirty="0"/>
              <a:t>brew</a:t>
            </a:r>
            <a:r>
              <a:rPr lang="zh-CN" altLang="en-US" sz="2000" dirty="0"/>
              <a:t> </a:t>
            </a:r>
            <a:r>
              <a:rPr lang="en-US" altLang="zh-CN" sz="2000" dirty="0"/>
              <a:t>install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rabbitmq</a:t>
            </a:r>
            <a:r>
              <a:rPr lang="en-US" altLang="zh-CN" sz="2000" dirty="0"/>
              <a:t>,</a:t>
            </a:r>
            <a:r>
              <a:rPr lang="zh-CN" altLang="en-US" sz="2000" dirty="0"/>
              <a:t>  启动 </a:t>
            </a:r>
            <a:r>
              <a:rPr lang="en-US" altLang="zh-CN" sz="2000" dirty="0"/>
              <a:t>brew</a:t>
            </a:r>
            <a:r>
              <a:rPr lang="zh-CN" altLang="en-US" sz="2000" dirty="0"/>
              <a:t> </a:t>
            </a:r>
            <a:r>
              <a:rPr lang="en-US" altLang="zh-CN" sz="2000" dirty="0"/>
              <a:t>services</a:t>
            </a:r>
            <a:r>
              <a:rPr lang="zh-CN" altLang="en-US" sz="2000" dirty="0"/>
              <a:t> </a:t>
            </a:r>
            <a:r>
              <a:rPr lang="en-US" altLang="zh-CN" sz="2000" dirty="0"/>
              <a:t>start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rabbitmq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160" y="1980565"/>
            <a:ext cx="6753860" cy="2751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70" y="4629785"/>
            <a:ext cx="6630670" cy="1905635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5271526" y="6153150"/>
            <a:ext cx="32215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5431790" y="6535545"/>
            <a:ext cx="1682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8616" y="1236365"/>
            <a:ext cx="11634785" cy="61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Mac</a:t>
            </a:r>
            <a:r>
              <a:rPr lang="zh-CN" altLang="en-US" sz="2000" dirty="0"/>
              <a:t>启动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FF0000"/>
                </a:solidFill>
              </a:rPr>
              <a:t>brew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services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start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rabbitmq</a:t>
            </a:r>
            <a:r>
              <a:rPr lang="zh-CN" altLang="en-US" sz="2000" dirty="0"/>
              <a:t>，或者进入安装路径执行</a:t>
            </a:r>
            <a:r>
              <a:rPr lang="en-US" altLang="zh-CN" sz="2000" dirty="0">
                <a:solidFill>
                  <a:srgbClr val="FF0000"/>
                </a:solidFill>
              </a:rPr>
              <a:t>./</a:t>
            </a:r>
            <a:r>
              <a:rPr lang="en-US" altLang="zh-CN" sz="2000" dirty="0" err="1">
                <a:solidFill>
                  <a:srgbClr val="FF0000"/>
                </a:solidFill>
              </a:rPr>
              <a:t>sbin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rabbitmq</a:t>
            </a:r>
            <a:r>
              <a:rPr lang="en-US" altLang="zh-CN" sz="2000" dirty="0">
                <a:solidFill>
                  <a:srgbClr val="FF0000"/>
                </a:solidFill>
              </a:rPr>
              <a:t>-server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833" y="2155913"/>
            <a:ext cx="7293610" cy="3548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45098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消息中间件技术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3695700" cy="330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6.1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6.2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6.3 Spring AMQP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6.4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示例项目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6.5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其它特性与应用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941" y="1327170"/>
            <a:ext cx="11383959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输入 </a:t>
            </a:r>
            <a:r>
              <a:rPr lang="en-US" altLang="zh-CN" sz="2000" dirty="0">
                <a:hlinkClick r:id="rId1"/>
              </a:rPr>
              <a:t>http://xxx.xxx.xxx.xxx:</a:t>
            </a:r>
            <a:r>
              <a:rPr lang="en-US" altLang="zh-CN" sz="2000" dirty="0">
                <a:solidFill>
                  <a:srgbClr val="FF0000"/>
                </a:solidFill>
                <a:hlinkClick r:id="rId1"/>
              </a:rPr>
              <a:t>15672</a:t>
            </a:r>
            <a:r>
              <a:rPr lang="zh-CN" altLang="en-US" sz="2000" dirty="0"/>
              <a:t>，如果是安装在本机是</a:t>
            </a:r>
            <a:r>
              <a:rPr lang="en-US" altLang="zh-CN" sz="2000" dirty="0"/>
              <a:t>127.0.0.1</a:t>
            </a:r>
            <a:r>
              <a:rPr lang="zh-CN" altLang="en-US" sz="2000" dirty="0"/>
              <a:t>，安装在服务器上时注意需要配置防火墙规则，允许访问。默认用户名密码是</a:t>
            </a:r>
            <a:r>
              <a:rPr lang="en-US" altLang="zh-CN" sz="2000" dirty="0"/>
              <a:t>guest</a:t>
            </a:r>
            <a:r>
              <a:rPr lang="zh-CN" altLang="en-US" sz="2000" dirty="0"/>
              <a:t>，</a:t>
            </a:r>
            <a:r>
              <a:rPr lang="en-US" altLang="zh-CN" sz="2000" dirty="0"/>
              <a:t>guest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出于安全考虑，</a:t>
            </a:r>
            <a:r>
              <a:rPr lang="en-US" altLang="zh-CN" sz="2000" dirty="0" err="1">
                <a:solidFill>
                  <a:srgbClr val="FF0000"/>
                </a:solidFill>
              </a:rPr>
              <a:t>guset</a:t>
            </a:r>
            <a:r>
              <a:rPr lang="zh-CN" altLang="en-US" sz="2000" dirty="0">
                <a:solidFill>
                  <a:srgbClr val="FF0000"/>
                </a:solidFill>
              </a:rPr>
              <a:t>用户只能通过</a:t>
            </a:r>
            <a:r>
              <a:rPr lang="en-US" altLang="zh-CN" sz="2000" dirty="0">
                <a:solidFill>
                  <a:srgbClr val="FF0000"/>
                </a:solidFill>
              </a:rPr>
              <a:t>localhost</a:t>
            </a:r>
            <a:r>
              <a:rPr lang="zh-CN" altLang="en-US" sz="2000" dirty="0">
                <a:solidFill>
                  <a:srgbClr val="FF0000"/>
                </a:solidFill>
              </a:rPr>
              <a:t>登陆并使用，建议安装后立即修改</a:t>
            </a:r>
            <a:r>
              <a:rPr lang="en-US" altLang="zh-CN" sz="2000" dirty="0">
                <a:solidFill>
                  <a:srgbClr val="FF0000"/>
                </a:solidFill>
              </a:rPr>
              <a:t>guest</a:t>
            </a:r>
            <a:r>
              <a:rPr lang="zh-CN" altLang="en-US" sz="2000" dirty="0">
                <a:solidFill>
                  <a:srgbClr val="FF0000"/>
                </a:solidFill>
              </a:rPr>
              <a:t>密码以及新建其它账号管理使用</a:t>
            </a:r>
            <a:r>
              <a:rPr lang="en-US" altLang="zh-CN" sz="2000" dirty="0" err="1">
                <a:solidFill>
                  <a:srgbClr val="FF0000"/>
                </a:solidFill>
              </a:rPr>
              <a:t>rabbitmq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0" y="3022389"/>
            <a:ext cx="8362583" cy="215914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72691" y="5835015"/>
            <a:ext cx="663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15672</a:t>
            </a:r>
            <a:r>
              <a:rPr kumimoji="1" lang="zh-CN" altLang="en-US" dirty="0"/>
              <a:t>是</a:t>
            </a:r>
            <a:r>
              <a:rPr kumimoji="1" lang="en-US" altLang="zh-CN" dirty="0"/>
              <a:t>web</a:t>
            </a:r>
            <a:r>
              <a:rPr kumimoji="1" lang="zh-CN" altLang="en-US" dirty="0"/>
              <a:t>管理界面端口，</a:t>
            </a:r>
            <a:r>
              <a:rPr kumimoji="1" lang="zh-CN" altLang="en-US" dirty="0">
                <a:solidFill>
                  <a:srgbClr val="FF0000"/>
                </a:solidFill>
              </a:rPr>
              <a:t>客户端连接默认端口是</a:t>
            </a:r>
            <a:r>
              <a:rPr kumimoji="1" lang="en-US" altLang="zh-CN" dirty="0">
                <a:solidFill>
                  <a:srgbClr val="FF0000"/>
                </a:solidFill>
              </a:rPr>
              <a:t>5672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941" y="1236170"/>
            <a:ext cx="11472658" cy="5450379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8" idx="1"/>
          </p:cNvCxnSpPr>
          <p:nvPr/>
        </p:nvCxnSpPr>
        <p:spPr>
          <a:xfrm flipH="1">
            <a:off x="5472114" y="1645455"/>
            <a:ext cx="673840" cy="19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45954" y="14607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进入配置界面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36171"/>
            <a:ext cx="7733333" cy="5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983897" y="4188630"/>
            <a:ext cx="673840" cy="19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657737" y="39099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添加用户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839306" y="2162168"/>
            <a:ext cx="1300161" cy="96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42669" y="189715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点击用户名可以设置用户的权限等信息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9585" y="28317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添加权限前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182449" y="3128963"/>
            <a:ext cx="1643062" cy="17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009028" y="1216934"/>
            <a:ext cx="49457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用户类型：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超级管理员（</a:t>
            </a:r>
            <a:r>
              <a:rPr lang="en-US" altLang="zh-CN" b="1" dirty="0"/>
              <a:t>Administrator</a:t>
            </a:r>
            <a:r>
              <a:rPr lang="zh-CN" altLang="en-US" b="1" dirty="0"/>
              <a:t>）</a:t>
            </a:r>
            <a:r>
              <a:rPr lang="zh-CN" altLang="en-US" dirty="0"/>
              <a:t>：最高权限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监控者</a:t>
            </a:r>
            <a:r>
              <a:rPr lang="en-US" altLang="zh-CN" b="1" dirty="0"/>
              <a:t>(monitoring)</a:t>
            </a:r>
            <a:r>
              <a:rPr lang="zh-CN" altLang="en-US" b="1" dirty="0"/>
              <a:t>：</a:t>
            </a:r>
            <a:r>
              <a:rPr lang="zh-CN" altLang="en-US" dirty="0"/>
              <a:t>可登陆管理控制台，同时可以查看</a:t>
            </a:r>
            <a:r>
              <a:rPr lang="en-US" altLang="zh-CN" dirty="0" err="1"/>
              <a:t>rabbitmq</a:t>
            </a:r>
            <a:r>
              <a:rPr lang="zh-CN" altLang="en-US" dirty="0"/>
              <a:t>节点的相关信息</a:t>
            </a:r>
            <a:r>
              <a:rPr lang="en-US" altLang="zh-CN" dirty="0"/>
              <a:t>(</a:t>
            </a:r>
            <a:r>
              <a:rPr lang="zh-CN" altLang="en-US" dirty="0"/>
              <a:t>进程数，内存使用情况，磁盘使用情况等</a:t>
            </a:r>
            <a:r>
              <a:rPr lang="en-US" altLang="zh-CN" dirty="0"/>
              <a:t>)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策略制定者</a:t>
            </a:r>
            <a:r>
              <a:rPr lang="en-US" altLang="zh-CN" b="1" dirty="0"/>
              <a:t>(policymaker):</a:t>
            </a:r>
            <a:r>
              <a:rPr lang="zh-CN" altLang="en-US" dirty="0"/>
              <a:t>可登陆管理控制台</a:t>
            </a:r>
            <a:r>
              <a:rPr lang="en-US" altLang="zh-CN" dirty="0"/>
              <a:t>, </a:t>
            </a:r>
            <a:r>
              <a:rPr lang="zh-CN" altLang="en-US" dirty="0"/>
              <a:t>同时可以对</a:t>
            </a:r>
            <a:r>
              <a:rPr lang="en-US" altLang="zh-CN" dirty="0"/>
              <a:t>policy</a:t>
            </a:r>
            <a:r>
              <a:rPr lang="zh-CN" altLang="en-US" dirty="0"/>
              <a:t>进行管理</a:t>
            </a:r>
            <a:r>
              <a:rPr lang="en-US" altLang="zh-CN" dirty="0"/>
              <a:t>,</a:t>
            </a:r>
            <a:r>
              <a:rPr lang="zh-CN" altLang="en-US" dirty="0"/>
              <a:t>但无法查看节点的相关信息。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普通管理者</a:t>
            </a:r>
            <a:r>
              <a:rPr lang="en-US" altLang="zh-CN" b="1" dirty="0"/>
              <a:t>(management):</a:t>
            </a:r>
            <a:r>
              <a:rPr lang="zh-CN" altLang="en-US" dirty="0"/>
              <a:t>仅可登陆管理控制台，无法看到节点信息，也无法对策略进行管理。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其他</a:t>
            </a:r>
            <a:r>
              <a:rPr lang="en-US" altLang="zh-CN" b="1" dirty="0"/>
              <a:t>none:</a:t>
            </a:r>
            <a:r>
              <a:rPr lang="zh-CN" altLang="en-US" dirty="0"/>
              <a:t>无法登陆管理控制台，通常就是普通的生产者和消费者。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750" y="1236171"/>
            <a:ext cx="6685714" cy="48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214570" y="3363515"/>
            <a:ext cx="1300161" cy="96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25456" y="3178849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设置访问虚拟主机（</a:t>
            </a:r>
            <a:r>
              <a:rPr lang="en-US" altLang="zh-CN" dirty="0">
                <a:solidFill>
                  <a:srgbClr val="FF0000"/>
                </a:solidFill>
              </a:rPr>
              <a:t>virtual hosts</a:t>
            </a:r>
            <a:r>
              <a:rPr lang="zh-CN" altLang="en-US" dirty="0">
                <a:solidFill>
                  <a:srgbClr val="FF0000"/>
                </a:solidFill>
              </a:rPr>
              <a:t>）的权限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961" y="4247212"/>
            <a:ext cx="5961905" cy="23238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07751" y="51233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添加权限后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8219" y="1520509"/>
            <a:ext cx="40761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Publisher</a:t>
            </a:r>
            <a:r>
              <a:rPr lang="zh-CN" altLang="en-US" b="1" dirty="0"/>
              <a:t>：</a:t>
            </a:r>
            <a:r>
              <a:rPr lang="zh-CN" altLang="en-US" dirty="0">
                <a:latin typeface="+mn-ea"/>
                <a:ea typeface="+mn-ea"/>
              </a:rPr>
              <a:t>消息生产者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Consumer: </a:t>
            </a:r>
            <a:r>
              <a:rPr lang="zh-CN" altLang="en-US" dirty="0"/>
              <a:t>消息消费者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Broker: </a:t>
            </a:r>
            <a:r>
              <a:rPr lang="zh-CN" altLang="en-US" dirty="0"/>
              <a:t>消息处理中心。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Exchange:</a:t>
            </a:r>
            <a:r>
              <a:rPr lang="zh-CN" altLang="en-US" dirty="0"/>
              <a:t>交换器，用来将消息路由给服务器中的队列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68275" y="4252047"/>
            <a:ext cx="11372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Queue</a:t>
            </a:r>
            <a:r>
              <a:rPr lang="zh-CN" altLang="en-US" dirty="0"/>
              <a:t>：消息队列，是消息的容器，一条消息可被投入一个或多个队列中，消息一直在队列里面，等待消费者将其取走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Binding</a:t>
            </a:r>
            <a:r>
              <a:rPr lang="zh-CN" altLang="en-US" dirty="0"/>
              <a:t>：用于消息队列和交换器之间的</a:t>
            </a:r>
            <a:r>
              <a:rPr lang="zh-CN" altLang="en-US" dirty="0">
                <a:solidFill>
                  <a:srgbClr val="FF0000"/>
                </a:solidFill>
              </a:rPr>
              <a:t>关联</a:t>
            </a:r>
            <a:r>
              <a:rPr lang="zh-CN" altLang="en-US" dirty="0"/>
              <a:t>，即路由规则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1" dirty="0"/>
              <a:t>Virtual Host</a:t>
            </a:r>
            <a:r>
              <a:rPr lang="zh-CN" altLang="en-US" dirty="0"/>
              <a:t>：虚拟主机，是</a:t>
            </a:r>
            <a:r>
              <a:rPr lang="en-US" altLang="zh-CN" dirty="0" err="1"/>
              <a:t>RabbitMQ</a:t>
            </a:r>
            <a:r>
              <a:rPr lang="zh-CN" altLang="en-US" dirty="0"/>
              <a:t>中的一个独立服务器域，每个</a:t>
            </a:r>
            <a:r>
              <a:rPr lang="en-US" altLang="zh-CN" dirty="0" err="1"/>
              <a:t>vHost</a:t>
            </a:r>
            <a:r>
              <a:rPr lang="zh-CN" altLang="en-US" dirty="0"/>
              <a:t>都拥有自己的队列、交换器、绑定和权限机制，使得同一台</a:t>
            </a:r>
            <a:r>
              <a:rPr lang="en-US" altLang="zh-CN" dirty="0" err="1"/>
              <a:t>RabbitMQ</a:t>
            </a:r>
            <a:r>
              <a:rPr lang="zh-CN" altLang="en-US" dirty="0"/>
              <a:t>可以服务于不同的应用。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4201" y="1270655"/>
            <a:ext cx="7629525" cy="29813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600" y="1169843"/>
            <a:ext cx="44894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四种交换器类型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Direct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交换器（默认模式）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 err="1">
                <a:latin typeface="+mn-ea"/>
                <a:ea typeface="+mn-ea"/>
              </a:rPr>
              <a:t>Fanout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Topic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Headers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16386" name="Picture 2" descr="http://aspiringcraftsman.com/wp-content/uploads/2012/03/DirectExchange_thumb37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68" y="1400195"/>
            <a:ext cx="8959585" cy="32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143250" y="4872038"/>
            <a:ext cx="866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按照路由键“</a:t>
            </a:r>
            <a:r>
              <a:rPr lang="en-US" altLang="zh-CN" sz="2000" dirty="0">
                <a:solidFill>
                  <a:srgbClr val="FF0000"/>
                </a:solidFill>
              </a:rPr>
              <a:t>Routing Key</a:t>
            </a:r>
            <a:r>
              <a:rPr lang="zh-CN" altLang="en-US" sz="2000" dirty="0"/>
              <a:t>”和</a:t>
            </a:r>
            <a:r>
              <a:rPr lang="zh-CN" altLang="en-US" sz="2000" dirty="0">
                <a:solidFill>
                  <a:srgbClr val="FF0000"/>
                </a:solidFill>
              </a:rPr>
              <a:t>消息队列名称</a:t>
            </a:r>
            <a:r>
              <a:rPr lang="zh-CN" altLang="en-US" sz="2000" dirty="0"/>
              <a:t>完全匹配转发，如上图消息的路由键是“</a:t>
            </a:r>
            <a:r>
              <a:rPr lang="en-US" altLang="zh-CN" sz="2000" dirty="0"/>
              <a:t>green</a:t>
            </a:r>
            <a:r>
              <a:rPr lang="zh-CN" altLang="en-US" sz="2000" dirty="0"/>
              <a:t>“时，只转发到名称为“</a:t>
            </a:r>
            <a:r>
              <a:rPr lang="en-US" altLang="zh-CN" sz="2000" dirty="0"/>
              <a:t>green</a:t>
            </a:r>
            <a:r>
              <a:rPr lang="zh-CN" altLang="en-US" sz="2000" dirty="0"/>
              <a:t>”的队列中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600" y="1169843"/>
            <a:ext cx="44894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四种交换器类型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Direct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 err="1">
                <a:solidFill>
                  <a:srgbClr val="FF0000"/>
                </a:solidFill>
                <a:latin typeface="+mn-ea"/>
                <a:ea typeface="+mn-ea"/>
              </a:rPr>
              <a:t>Fanout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交换器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Topic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Headers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4687" y="4857751"/>
            <a:ext cx="8667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不处理路由键，交换器把收到的每条消息都转发到与该交换器绑定的所有队列中。类似于“子网广播”</a:t>
            </a:r>
            <a:endParaRPr lang="zh-CN" altLang="en-US" sz="2000" dirty="0"/>
          </a:p>
        </p:txBody>
      </p:sp>
      <p:pic>
        <p:nvPicPr>
          <p:cNvPr id="17410" name="Picture 2" descr="http://aspiringcraftsman.com/wp-content/uploads/2012/03/FanoutExchange_thumb2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13" y="1400195"/>
            <a:ext cx="8861981" cy="324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600" y="1169843"/>
            <a:ext cx="44894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四种交换器类型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Direct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 err="1">
                <a:latin typeface="+mn-ea"/>
                <a:ea typeface="+mn-ea"/>
              </a:rPr>
              <a:t>Fanout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Topic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交换器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Headers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4687" y="4857751"/>
            <a:ext cx="8667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将路由键和某种模式进行匹配，将消息转发到匹配成功的消息队列中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Georgia" panose="02040802050405020203" pitchFamily="18" charset="0"/>
              </a:rPr>
              <a:t>路由键必须是一串字符，用（</a:t>
            </a:r>
            <a:r>
              <a:rPr lang="zh-CN" altLang="zh-CN" sz="1200" dirty="0">
                <a:solidFill>
                  <a:srgbClr val="000000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.</a:t>
            </a:r>
            <a:r>
              <a:rPr lang="zh-CN" altLang="zh-CN" sz="2000" dirty="0">
                <a:solidFill>
                  <a:srgbClr val="000000"/>
                </a:solidFill>
                <a:latin typeface="Georgia" panose="02040802050405020203" pitchFamily="18" charset="0"/>
              </a:rPr>
              <a:t>） 隔开</a:t>
            </a:r>
            <a:r>
              <a:rPr lang="zh-CN" altLang="en-US" sz="2000" dirty="0"/>
              <a:t>，如</a:t>
            </a:r>
            <a:r>
              <a:rPr lang="en-US" altLang="zh-CN" sz="2000" dirty="0" err="1"/>
              <a:t>first.green.fast</a:t>
            </a:r>
            <a:r>
              <a:rPr lang="en-US" altLang="zh-CN" sz="2000" dirty="0"/>
              <a:t>   </a:t>
            </a:r>
            <a:r>
              <a:rPr lang="en-US" altLang="zh-CN" sz="2000" dirty="0" err="1"/>
              <a:t>beijing.news</a:t>
            </a:r>
            <a:endParaRPr lang="zh-CN" altLang="zh-CN" sz="32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#</a:t>
            </a:r>
            <a:r>
              <a:rPr lang="zh-CN" altLang="en-US" sz="2000" dirty="0"/>
              <a:t>匹配</a:t>
            </a:r>
            <a:r>
              <a:rPr lang="en-US" altLang="zh-CN" sz="2000" dirty="0"/>
              <a:t>0</a:t>
            </a:r>
            <a:r>
              <a:rPr lang="zh-CN" altLang="en-US" sz="2000" dirty="0"/>
              <a:t>个或多个单词，*匹配一个单词</a:t>
            </a:r>
            <a:endParaRPr lang="zh-CN" altLang="en-US" sz="2000" dirty="0"/>
          </a:p>
        </p:txBody>
      </p:sp>
      <p:pic>
        <p:nvPicPr>
          <p:cNvPr id="18434" name="Picture 2" descr="http://aspiringcraftsman.com/wp-content/uploads/2012/03/TopicExchange_thumb2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64" y="1431078"/>
            <a:ext cx="9033738" cy="33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203158" y="4518392"/>
            <a:ext cx="89805" cy="45011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4436" tIns="9522" rIns="44436" bIns="9522" numCol="1" anchor="ctr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2600" y="1169843"/>
            <a:ext cx="44894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四种交换器类型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Direct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 err="1">
                <a:latin typeface="+mn-ea"/>
                <a:ea typeface="+mn-ea"/>
              </a:rPr>
              <a:t>Fanout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latin typeface="+mn-ea"/>
                <a:ea typeface="+mn-ea"/>
              </a:rPr>
              <a:t>Topic</a:t>
            </a:r>
            <a:r>
              <a:rPr lang="zh-CN" altLang="en-US" b="1" dirty="0">
                <a:latin typeface="+mn-ea"/>
                <a:ea typeface="+mn-ea"/>
              </a:rPr>
              <a:t>交换器</a:t>
            </a:r>
            <a:endParaRPr lang="en-US" altLang="zh-CN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Headers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交换器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4687" y="4857751"/>
            <a:ext cx="8667703" cy="5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根据消息的</a:t>
            </a:r>
            <a:r>
              <a:rPr lang="en-US" altLang="zh-CN" sz="2000" dirty="0"/>
              <a:t>header</a:t>
            </a:r>
            <a:r>
              <a:rPr lang="zh-CN" altLang="en-US" sz="2000" dirty="0"/>
              <a:t>字段进行规制匹配转发</a:t>
            </a:r>
            <a:endParaRPr lang="zh-CN" altLang="en-US" sz="2000" dirty="0"/>
          </a:p>
        </p:txBody>
      </p:sp>
      <p:pic>
        <p:nvPicPr>
          <p:cNvPr id="19458" name="Picture 2" descr="http://aspiringcraftsman.com/wp-content/uploads/2012/03/HeadersExchange_thumb2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10" y="1423057"/>
            <a:ext cx="9304990" cy="34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8120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ctr"/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</a:rPr>
              <a:t>Spring Boot 提供了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Courier New" panose="02070609020205090404" pitchFamily="49" charset="0"/>
              </a:rPr>
              <a:t>spring-boot-starter-amqp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</a:rPr>
              <a:t> 项目对消息各种支持。</a:t>
            </a:r>
            <a:r>
              <a:rPr lang="zh-CN" altLang="zh-CN" sz="2000" dirty="0">
                <a:latin typeface="+mn-ea"/>
                <a:ea typeface="+mn-ea"/>
              </a:rPr>
              <a:t> 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11713" y="5810249"/>
            <a:ext cx="696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创建项目时勾选“</a:t>
            </a:r>
            <a:r>
              <a:rPr lang="en-US" altLang="zh-CN" dirty="0"/>
              <a:t>Spring for </a:t>
            </a:r>
            <a:r>
              <a:rPr lang="en-US" altLang="zh-CN" dirty="0" err="1"/>
              <a:t>RabbitMQ</a:t>
            </a:r>
            <a:r>
              <a:rPr lang="zh-CN" altLang="en-US" dirty="0"/>
              <a:t>”依赖 或者直接在</a:t>
            </a:r>
            <a:r>
              <a:rPr lang="en-US" altLang="zh-CN" dirty="0"/>
              <a:t>POM</a:t>
            </a:r>
            <a:r>
              <a:rPr lang="zh-CN" altLang="en-US" dirty="0"/>
              <a:t>中增加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890312"/>
            <a:ext cx="7072884" cy="3323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74" y="4010746"/>
            <a:ext cx="6031752" cy="11518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257208"/>
            <a:ext cx="415448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系统间通信的两种主要方式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远程过程调用：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RPC(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典型的实现框架有</a:t>
            </a:r>
            <a:r>
              <a:rPr lang="en-US" altLang="zh-CN" sz="2000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Dubbo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Thrift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GPRC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消息队列</a:t>
            </a:r>
            <a:endParaRPr lang="zh-CN" altLang="en-US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850" y="1534207"/>
            <a:ext cx="8299569" cy="473439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001126" y="1534207"/>
            <a:ext cx="1014413" cy="5138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621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可以通过配置类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创建队列、交换器、绑定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525" y="1800305"/>
            <a:ext cx="9831656" cy="48408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106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可以通过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rabbitTemplate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发送消息，发送消息时可以指定发往的交换器及消息的路由键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971" y="1908296"/>
            <a:ext cx="10024762" cy="13332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8941" y="24082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349" y="3542860"/>
            <a:ext cx="7554773" cy="82837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4943" y="372897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调用示例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99" y="4828096"/>
            <a:ext cx="7943201" cy="11303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5908" y="512374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调用示例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627" y="1964329"/>
            <a:ext cx="7047340" cy="44523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4278" y="1383870"/>
            <a:ext cx="4458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+mn-ea"/>
              </a:rPr>
              <a:t>Spring AMQP</a:t>
            </a:r>
            <a:r>
              <a:rPr lang="zh-CN" altLang="en-US" sz="2000" dirty="0">
                <a:latin typeface="+mn-ea"/>
                <a:ea typeface="+mn-ea"/>
              </a:rPr>
              <a:t>定义了</a:t>
            </a:r>
            <a:r>
              <a:rPr lang="en-US" altLang="zh-CN" sz="2000" dirty="0">
                <a:latin typeface="+mn-ea"/>
                <a:ea typeface="+mn-ea"/>
              </a:rPr>
              <a:t>Message</a:t>
            </a:r>
            <a:r>
              <a:rPr lang="zh-CN" altLang="en-US" sz="2000" dirty="0">
                <a:latin typeface="+mn-ea"/>
                <a:ea typeface="+mn-ea"/>
              </a:rPr>
              <a:t>类，消息体为二进制的数据方式进行传输</a:t>
            </a:r>
            <a:endParaRPr lang="en-US" altLang="zh-CN" sz="2000" dirty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106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消息构造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562" y="1836336"/>
            <a:ext cx="7847261" cy="16065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562" y="3750908"/>
            <a:ext cx="7350438" cy="23169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106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可以通过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rabbitTemplate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发送消息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convertAndSend</a:t>
            </a:r>
            <a:endParaRPr lang="en-US" altLang="zh-CN" sz="2000" dirty="0" err="1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882" y="1983332"/>
            <a:ext cx="9182303" cy="40967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1069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接收消息分同步和异步接收两种方案，同步接收是通过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receive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、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receiveAndConvert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调用实现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767" y="1987429"/>
            <a:ext cx="7955639" cy="1710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67" y="4084655"/>
            <a:ext cx="7982065" cy="17594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6.3  Spring AMQP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908" y="1308131"/>
            <a:ext cx="10693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异步接收消息可以使用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RabbitListener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注解，以创建监听器端点，如果没有定义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RabbitListenerContainerFactory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，则会自动配置默认的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SimpleRabbitListenerContainerFactory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fontAlgn="ctr"/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-440"/>
            <a:ext cx="65" cy="4580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79331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3776" y="2892032"/>
            <a:ext cx="6472989" cy="20904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2569" y="5430125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在上例中，当“</a:t>
            </a:r>
            <a:r>
              <a:rPr lang="en-US" altLang="zh-CN" dirty="0" err="1"/>
              <a:t>myQueue</a:t>
            </a:r>
            <a:r>
              <a:rPr lang="zh-CN" altLang="en-US" dirty="0"/>
              <a:t>”队列有消息时，</a:t>
            </a:r>
            <a:r>
              <a:rPr lang="en-US" altLang="zh-CN" dirty="0" err="1"/>
              <a:t>proceeOrder</a:t>
            </a:r>
            <a:r>
              <a:rPr lang="zh-CN" altLang="en-US" dirty="0"/>
              <a:t>方法将被调用，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hlinkClick r:id="rId1" tooltip="" action="ppaction://hlinkfile"/>
              </a:rPr>
              <a:t>spring-rabbitmq-publisher-demo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90" y="1797050"/>
            <a:ext cx="7827645" cy="4740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2535" y="1323975"/>
            <a:ext cx="6748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1" tooltip="" action="ppaction://hlinkfile"/>
              </a:rPr>
              <a:t>https://gitee.com/buptnetwork/spring-rabbitmq-publisher-demo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30" y="2545080"/>
            <a:ext cx="9660890" cy="3241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4905" y="1800305"/>
            <a:ext cx="2977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配置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的连接参数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5305552" y="524827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支持客户端连接的默认端口是</a:t>
            </a:r>
            <a:r>
              <a:rPr kumimoji="1" lang="en-US" altLang="zh-CN" dirty="0">
                <a:solidFill>
                  <a:srgbClr val="FF0000"/>
                </a:solidFill>
              </a:rPr>
              <a:t>5672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042535" y="1323975"/>
            <a:ext cx="6748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2" action="ppaction://hlinkfile"/>
              </a:rPr>
              <a:t>https://gitee.com/buptnetwork/spring-rabbitmq-publisher-demo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1550" y="139946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在配置类中定义队列、交换器，并进行绑定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24" y="1963503"/>
            <a:ext cx="10168128" cy="46905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0" y="1257208"/>
            <a:ext cx="6769098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一个使用消息队列的场景</a:t>
            </a: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假设用户注册时需向注册邮箱发送一封激活邮件</a:t>
            </a: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https://timgsa.baidu.com/timg?image&amp;quality=80&amp;size=b9999_10000&amp;sec=1590834354974&amp;di=fd27b51636a2f2c60d9ebccc121b9ab3&amp;imgtype=0&amp;src=http%3A%2F%2Fimg.zcool.cn%2Fcommunity%2F01b0645a112c1ea80121985c0ea3d0.jpg%401280w_1l_2o_100sh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18" y="2224317"/>
            <a:ext cx="1653018" cy="165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995862" y="2422173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保存注册信息</a:t>
            </a:r>
            <a:endParaRPr lang="en-US" altLang="zh-CN" dirty="0"/>
          </a:p>
          <a:p>
            <a:pPr algn="ctr"/>
            <a:r>
              <a:rPr lang="zh-CN" altLang="en-US" dirty="0"/>
              <a:t>耗时</a:t>
            </a:r>
            <a:r>
              <a:rPr lang="en-US" altLang="zh-CN" dirty="0"/>
              <a:t>50ms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4678" y="2757417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方案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8523716" y="2422173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发送邮件</a:t>
            </a:r>
            <a:endParaRPr lang="en-US" altLang="zh-CN" dirty="0"/>
          </a:p>
          <a:p>
            <a:pPr algn="ctr"/>
            <a:r>
              <a:rPr lang="zh-CN" altLang="en-US" dirty="0"/>
              <a:t>耗时</a:t>
            </a:r>
            <a:r>
              <a:rPr lang="en-US" altLang="zh-CN" dirty="0"/>
              <a:t>150ms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043238" y="2757417"/>
            <a:ext cx="1952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667500" y="2757417"/>
            <a:ext cx="185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667500" y="3157527"/>
            <a:ext cx="185621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3171825" y="3157527"/>
            <a:ext cx="18240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119303" y="32445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200ms</a:t>
            </a:r>
            <a:r>
              <a:rPr lang="zh-CN" altLang="en-US" dirty="0"/>
              <a:t>得到响应</a:t>
            </a:r>
            <a:endParaRPr lang="zh-CN" altLang="en-US" dirty="0"/>
          </a:p>
        </p:txBody>
      </p:sp>
      <p:pic>
        <p:nvPicPr>
          <p:cNvPr id="21" name="Picture 2" descr="https://timgsa.baidu.com/timg?image&amp;quality=80&amp;size=b9999_10000&amp;sec=1590834354974&amp;di=fd27b51636a2f2c60d9ebccc121b9ab3&amp;imgtype=0&amp;src=http%3A%2F%2Fimg.zcool.cn%2Fcommunity%2F01b0645a112c1ea80121985c0ea3d0.jpg%401280w_1l_2o_100sh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14" y="3734029"/>
            <a:ext cx="1653018" cy="165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5033958" y="4003325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保存注册信息</a:t>
            </a:r>
            <a:endParaRPr lang="en-US" altLang="zh-CN" dirty="0"/>
          </a:p>
          <a:p>
            <a:pPr algn="ctr"/>
            <a:r>
              <a:rPr lang="zh-CN" altLang="en-US" dirty="0"/>
              <a:t>耗时</a:t>
            </a:r>
            <a:r>
              <a:rPr lang="en-US" altLang="zh-CN" dirty="0"/>
              <a:t>50ms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12774" y="433856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方案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</a:t>
            </a:r>
            <a:endParaRPr lang="zh-CN" altLang="en-US" sz="2000" b="1" dirty="0"/>
          </a:p>
        </p:txBody>
      </p:sp>
      <p:sp>
        <p:nvSpPr>
          <p:cNvPr id="24" name="矩形 23"/>
          <p:cNvSpPr/>
          <p:nvPr/>
        </p:nvSpPr>
        <p:spPr>
          <a:xfrm>
            <a:off x="8561812" y="4003325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发送邮件</a:t>
            </a:r>
            <a:endParaRPr lang="en-US" altLang="zh-CN" dirty="0"/>
          </a:p>
          <a:p>
            <a:pPr algn="ctr"/>
            <a:r>
              <a:rPr lang="zh-CN" altLang="en-US" dirty="0"/>
              <a:t>耗时</a:t>
            </a:r>
            <a:r>
              <a:rPr lang="en-US" altLang="zh-CN" dirty="0"/>
              <a:t>150ms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081334" y="4338569"/>
            <a:ext cx="1952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705596" y="4338569"/>
            <a:ext cx="185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3209921" y="4738679"/>
            <a:ext cx="18240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157399" y="482574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50ms</a:t>
            </a:r>
            <a:r>
              <a:rPr lang="zh-CN" altLang="en-US" dirty="0"/>
              <a:t>得到响应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695361" y="39336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单独启动新线程</a:t>
            </a:r>
            <a:endParaRPr lang="zh-CN" altLang="en-US" dirty="0"/>
          </a:p>
        </p:txBody>
      </p:sp>
      <p:pic>
        <p:nvPicPr>
          <p:cNvPr id="31" name="Picture 2" descr="https://timgsa.baidu.com/timg?image&amp;quality=80&amp;size=b9999_10000&amp;sec=1590834354974&amp;di=fd27b51636a2f2c60d9ebccc121b9ab3&amp;imgtype=0&amp;src=http%3A%2F%2Fimg.zcool.cn%2Fcommunity%2F01b0645a112c1ea80121985c0ea3d0.jpg%401280w_1l_2o_100sh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10" y="5100876"/>
            <a:ext cx="1653018" cy="165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5072054" y="5370172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保存注册信息</a:t>
            </a:r>
            <a:endParaRPr lang="en-US" altLang="zh-CN" dirty="0"/>
          </a:p>
          <a:p>
            <a:pPr algn="ctr"/>
            <a:r>
              <a:rPr lang="zh-CN" altLang="en-US" dirty="0"/>
              <a:t>耗时</a:t>
            </a:r>
            <a:r>
              <a:rPr lang="en-US" altLang="zh-CN" dirty="0"/>
              <a:t>50ms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50870" y="5705416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方案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</a:t>
            </a:r>
            <a:endParaRPr lang="zh-CN" altLang="en-US" sz="2000" b="1" dirty="0"/>
          </a:p>
        </p:txBody>
      </p:sp>
      <p:sp>
        <p:nvSpPr>
          <p:cNvPr id="34" name="矩形 33"/>
          <p:cNvSpPr/>
          <p:nvPr/>
        </p:nvSpPr>
        <p:spPr>
          <a:xfrm>
            <a:off x="10271546" y="5378029"/>
            <a:ext cx="1671638" cy="9715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独立的邮件发送服务器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119430" y="5705416"/>
            <a:ext cx="1952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733457" y="5846363"/>
            <a:ext cx="824631" cy="1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3248017" y="6105526"/>
            <a:ext cx="182403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195495" y="619259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50ms</a:t>
            </a:r>
            <a:r>
              <a:rPr lang="zh-CN" altLang="en-US" dirty="0"/>
              <a:t>得到响应</a:t>
            </a:r>
            <a:endParaRPr lang="zh-CN" altLang="en-US" dirty="0"/>
          </a:p>
        </p:txBody>
      </p:sp>
      <p:sp>
        <p:nvSpPr>
          <p:cNvPr id="30" name="圆柱形 29"/>
          <p:cNvSpPr/>
          <p:nvPr/>
        </p:nvSpPr>
        <p:spPr>
          <a:xfrm rot="5400000">
            <a:off x="8175911" y="4958622"/>
            <a:ext cx="639884" cy="17640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9423383" y="5846363"/>
            <a:ext cx="824631" cy="1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595608" y="6288972"/>
            <a:ext cx="182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消息队列服务器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875" y="2001858"/>
            <a:ext cx="3122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通过</a:t>
            </a:r>
            <a:r>
              <a:rPr lang="en-US" altLang="zh-CN" sz="2000" dirty="0" err="1"/>
              <a:t>RabbitTemplate</a:t>
            </a:r>
            <a:r>
              <a:rPr lang="zh-CN" altLang="en-US" sz="2000" dirty="0"/>
              <a:t>发送消息：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发往哪个交换器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路由键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数据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3768" y="1717695"/>
            <a:ext cx="8988445" cy="4873802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3852672" y="5972556"/>
            <a:ext cx="80502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94" y="2000588"/>
            <a:ext cx="10986989" cy="43009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07037" y="14577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发送消息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478" y="2540371"/>
            <a:ext cx="8580952" cy="38380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64904" y="1989163"/>
            <a:ext cx="9403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的管理界面可以看到</a:t>
            </a:r>
            <a:r>
              <a:rPr lang="en-US" altLang="zh-CN" sz="2000" dirty="0" err="1"/>
              <a:t>TestDirectQueue</a:t>
            </a:r>
            <a:r>
              <a:rPr lang="zh-CN" altLang="en-US" sz="2000" dirty="0"/>
              <a:t>队列，并且队列中有了一条消息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802130"/>
            <a:ext cx="7981315" cy="47263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9401" y="1318915"/>
            <a:ext cx="41160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hlinkClick r:id="rId2" action="ppaction://hlinkfile"/>
              </a:rPr>
              <a:t>spring-rabbitmq-publisher-demo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9311" y="1717378"/>
            <a:ext cx="1096311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配置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的连接参数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由于之前的</a:t>
            </a:r>
            <a:r>
              <a:rPr lang="en-US" altLang="zh-CN" sz="2000" b="1" dirty="0">
                <a:sym typeface="+mn-ea"/>
              </a:rPr>
              <a:t>spring-rabbitmq-publisher-demo</a:t>
            </a:r>
            <a:r>
              <a:rPr lang="zh-CN" altLang="en-US" sz="2000" dirty="0"/>
              <a:t>项目占用了</a:t>
            </a:r>
            <a:r>
              <a:rPr lang="en-US" altLang="zh-CN" sz="2000" dirty="0"/>
              <a:t>8080</a:t>
            </a:r>
            <a:r>
              <a:rPr lang="zh-CN" altLang="en-US" sz="2000" dirty="0"/>
              <a:t>端口，故此处需要设置一个其他端口，在本</a:t>
            </a:r>
            <a:r>
              <a:rPr lang="en-US" altLang="zh-CN" sz="2000" dirty="0"/>
              <a:t>consumer</a:t>
            </a:r>
            <a:r>
              <a:rPr lang="zh-CN" altLang="en-US" sz="2000" dirty="0"/>
              <a:t>示例项目中添加</a:t>
            </a:r>
            <a:r>
              <a:rPr lang="en-US" altLang="zh-CN" sz="2000" dirty="0"/>
              <a:t>spring web</a:t>
            </a:r>
            <a:r>
              <a:rPr lang="zh-CN" altLang="en-US" sz="2000" dirty="0"/>
              <a:t>支持其实是非必须的。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320" y="3275330"/>
            <a:ext cx="8270240" cy="333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012" y="1848038"/>
            <a:ext cx="10984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2000" dirty="0">
                <a:solidFill>
                  <a:srgbClr val="808000"/>
                </a:solidFill>
                <a:latin typeface="Consolas" panose="020B0609020204030204" pitchFamily="49" charset="0"/>
              </a:rPr>
              <a:t>@RabbitListener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(queues = </a:t>
            </a:r>
            <a:r>
              <a:rPr lang="zh-CN" altLang="zh-CN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“TestDirectQueue”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2000" dirty="0"/>
              <a:t>//</a:t>
            </a:r>
            <a:r>
              <a:rPr lang="zh-CN" altLang="en-US" sz="2000" dirty="0"/>
              <a:t>监听器注解，</a:t>
            </a:r>
            <a:r>
              <a:rPr lang="en-US" altLang="zh-CN" sz="2000" dirty="0"/>
              <a:t>queues</a:t>
            </a:r>
            <a:r>
              <a:rPr lang="zh-CN" altLang="en-US" sz="2000" dirty="0"/>
              <a:t>指明监听的队列名称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365" y="5615504"/>
            <a:ext cx="11136382" cy="962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@</a:t>
            </a:r>
            <a:r>
              <a:rPr kumimoji="1" lang="en-US" altLang="zh-CN" sz="2000" dirty="0" err="1"/>
              <a:t>RabbitListener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标注在类上面表示当有收到消息的时候，就交给 </a:t>
            </a:r>
            <a:r>
              <a:rPr kumimoji="1" lang="en-US" altLang="zh-CN" sz="2000" dirty="0"/>
              <a:t>@</a:t>
            </a:r>
            <a:r>
              <a:rPr kumimoji="1" lang="en-US" altLang="zh-CN" sz="2000" dirty="0" err="1"/>
              <a:t>RabbitHandler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的方法处理，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具体使用哪个方法处理，根据 </a:t>
            </a:r>
            <a:r>
              <a:rPr kumimoji="1" lang="en-US" altLang="zh-CN" sz="2000" dirty="0" err="1"/>
              <a:t>MessageConverter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转换后的参数类型</a:t>
            </a: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1" tooltip="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1" tooltip="" action="ppaction://hlinkfile"/>
              </a:rPr>
              <a:t>consumer</a:t>
            </a:r>
            <a:r>
              <a:rPr lang="en-US" altLang="zh-CN" sz="2000" b="1" dirty="0">
                <a:hlinkClick r:id="rId1" tooltip="" action="ppaction://hlinkfile"/>
              </a:rPr>
              <a:t>-demo</a:t>
            </a:r>
            <a:endParaRPr lang="en-US" altLang="zh-CN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2338705"/>
            <a:ext cx="9272270" cy="31857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887" y="192487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000" dirty="0">
                <a:latin typeface="Consolas" panose="020B0609020204030204" pitchFamily="49" charset="0"/>
              </a:rPr>
              <a:t>启动后可以看到消息已经被接收并打印出来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624" y="3332557"/>
            <a:ext cx="7866667" cy="34571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2273" y="3633878"/>
            <a:ext cx="2679032" cy="142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</a:rPr>
              <a:t>在消息队列管理页面中看到消息已经被消费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4709" y="2413338"/>
            <a:ext cx="10825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DirectReceiver消费者收到消息  : {</a:t>
            </a:r>
            <a:r>
              <a:rPr lang="zh-CN" altLang="en-US" dirty="0">
                <a:solidFill>
                  <a:srgbClr val="FF0000"/>
                </a:solidFill>
              </a:rPr>
              <a:t>createTime</a:t>
            </a:r>
            <a:r>
              <a:rPr lang="zh-CN" altLang="en-US" dirty="0"/>
              <a:t>=2021-0</a:t>
            </a:r>
            <a:r>
              <a:rPr lang="en-US" altLang="zh-CN" dirty="0"/>
              <a:t>6</a:t>
            </a:r>
            <a:r>
              <a:rPr lang="zh-CN" altLang="en-US" dirty="0"/>
              <a:t>-0</a:t>
            </a:r>
            <a:r>
              <a:rPr lang="en-US" altLang="zh-CN" dirty="0"/>
              <a:t>1</a:t>
            </a:r>
            <a:r>
              <a:rPr lang="zh-CN" altLang="en-US" dirty="0"/>
              <a:t> 20:44:46, </a:t>
            </a:r>
            <a:r>
              <a:rPr lang="zh-CN" altLang="en-US" dirty="0">
                <a:solidFill>
                  <a:srgbClr val="FF0000"/>
                </a:solidFill>
              </a:rPr>
              <a:t>messageId</a:t>
            </a:r>
            <a:r>
              <a:rPr lang="zh-CN" altLang="en-US" dirty="0"/>
              <a:t>=77deb453-4c53-41d4-adc5-43692f180e0b, </a:t>
            </a:r>
            <a:r>
              <a:rPr lang="zh-CN" altLang="en-US" dirty="0">
                <a:solidFill>
                  <a:srgbClr val="FF0000"/>
                </a:solidFill>
              </a:rPr>
              <a:t>messageData</a:t>
            </a:r>
            <a:r>
              <a:rPr lang="zh-CN" altLang="en-US" dirty="0"/>
              <a:t>=hello world}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887" y="1924873"/>
            <a:ext cx="771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000" dirty="0">
                <a:latin typeface="Consolas" panose="020B0609020204030204" pitchFamily="49" charset="0"/>
              </a:rPr>
              <a:t>再次在</a:t>
            </a:r>
            <a:r>
              <a:rPr lang="en-US" altLang="zh-CN" sz="2000" dirty="0">
                <a:latin typeface="Consolas" panose="020B0609020204030204" pitchFamily="49" charset="0"/>
              </a:rPr>
              <a:t>publisher</a:t>
            </a:r>
            <a:r>
              <a:rPr lang="zh-CN" altLang="en-US" sz="2000" dirty="0">
                <a:latin typeface="Consolas" panose="020B0609020204030204" pitchFamily="49" charset="0"/>
              </a:rPr>
              <a:t>中发送消息，可以看到</a:t>
            </a:r>
            <a:r>
              <a:rPr lang="en-US" altLang="zh-CN" sz="2000" dirty="0">
                <a:latin typeface="Consolas" panose="020B0609020204030204" pitchFamily="49" charset="0"/>
              </a:rPr>
              <a:t>consumer</a:t>
            </a:r>
            <a:r>
              <a:rPr lang="zh-CN" altLang="en-US" sz="2000" dirty="0">
                <a:latin typeface="Consolas" panose="020B0609020204030204" pitchFamily="49" charset="0"/>
              </a:rPr>
              <a:t>中立即输出打印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022" y="2449551"/>
            <a:ext cx="10310215" cy="3294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6227617"/>
            <a:ext cx="11593386" cy="3496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3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3" action="ppaction://hlinkfile"/>
              </a:rPr>
              <a:t>consumer</a:t>
            </a:r>
            <a:r>
              <a:rPr lang="en-US" altLang="zh-CN" sz="2000" b="1" dirty="0">
                <a:hlinkClick r:id="rId3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1860185"/>
            <a:ext cx="4781998" cy="4893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449070"/>
            <a:ext cx="7569200" cy="52235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0824" y="399898"/>
            <a:ext cx="2580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新建</a:t>
            </a:r>
            <a:r>
              <a:rPr lang="en-US" altLang="zh-CN" sz="2000" dirty="0"/>
              <a:t>Topic</a:t>
            </a:r>
            <a:r>
              <a:rPr lang="zh-CN" altLang="en-US" sz="2000" dirty="0"/>
              <a:t>交换器配置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456621" y="17283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四个队列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13258" y="13912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主题交换器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57747" y="248882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路由键规则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3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3" action="ppaction://hlinkfile"/>
              </a:rPr>
              <a:t>consumer</a:t>
            </a:r>
            <a:r>
              <a:rPr lang="en-US" altLang="zh-CN" sz="2000" b="1" dirty="0">
                <a:hlinkClick r:id="rId3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0801" y="1346200"/>
            <a:ext cx="3363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发送</a:t>
            </a:r>
            <a:r>
              <a:rPr lang="en-US" altLang="zh-CN" sz="2000" dirty="0" err="1"/>
              <a:t>TopicMessage</a:t>
            </a:r>
            <a:r>
              <a:rPr lang="zh-CN" altLang="en-US" sz="2000" dirty="0"/>
              <a:t>的控制器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470" y="2001858"/>
            <a:ext cx="9497060" cy="45832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704" y="1709739"/>
            <a:ext cx="10858500" cy="4724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32320" y="140019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类似发送</a:t>
            </a:r>
            <a:r>
              <a:rPr kumimoji="1" lang="en-US" altLang="zh-CN" dirty="0"/>
              <a:t>E-mail</a:t>
            </a:r>
            <a:r>
              <a:rPr kumimoji="1" lang="zh-CN" altLang="en-US" dirty="0"/>
              <a:t>的流程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5999" y="1377130"/>
            <a:ext cx="5287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发送一条消息，路由键为：</a:t>
            </a:r>
            <a:r>
              <a:rPr lang="en-US" altLang="zh-CN" sz="2000" dirty="0" err="1"/>
              <a:t>shanghai.weather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255" y="1941264"/>
            <a:ext cx="11411712" cy="4172345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2340864" y="4998720"/>
            <a:ext cx="19872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5999" y="1377130"/>
            <a:ext cx="497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发送一条消息，路由键为：</a:t>
            </a:r>
            <a:r>
              <a:rPr lang="en-US" altLang="zh-CN" sz="2000" dirty="0" err="1"/>
              <a:t>shanghai.news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304" y="1941264"/>
            <a:ext cx="8288528" cy="44250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701" y="1928769"/>
            <a:ext cx="7742857" cy="45333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85818" y="3229159"/>
            <a:ext cx="761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可以看到</a:t>
            </a:r>
            <a:r>
              <a:rPr lang="en-US" altLang="zh-CN" sz="2000" dirty="0"/>
              <a:t>shanghai</a:t>
            </a:r>
            <a:r>
              <a:rPr lang="zh-CN" altLang="en-US" sz="2000" dirty="0"/>
              <a:t>队列中有两条消息，</a:t>
            </a:r>
            <a:r>
              <a:rPr lang="en-US" altLang="zh-CN" sz="2000" dirty="0"/>
              <a:t>news</a:t>
            </a:r>
            <a:r>
              <a:rPr lang="zh-CN" altLang="en-US" sz="2000" dirty="0"/>
              <a:t>和</a:t>
            </a:r>
            <a:r>
              <a:rPr lang="en-US" altLang="zh-CN" sz="2000" dirty="0"/>
              <a:t>weather</a:t>
            </a:r>
            <a:r>
              <a:rPr lang="zh-CN" altLang="en-US" sz="2000" dirty="0"/>
              <a:t>中各有一条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9165" y="1998014"/>
            <a:ext cx="1493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队列监听器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980" y="1810385"/>
            <a:ext cx="7055485" cy="4869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2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2" action="ppaction://hlinkfile"/>
              </a:rPr>
              <a:t>consumer</a:t>
            </a:r>
            <a:r>
              <a:rPr lang="en-US" altLang="zh-CN" sz="2000" b="1" dirty="0">
                <a:hlinkClick r:id="rId2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示例项目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4379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9928" y="2015758"/>
            <a:ext cx="11660184" cy="336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Shanghai队列</a:t>
            </a:r>
            <a:r>
              <a:rPr lang="zh-CN" altLang="en-US" dirty="0"/>
              <a:t>消费者收到消息: {createTime=2021-0</a:t>
            </a:r>
            <a:r>
              <a:rPr lang="en-US" altLang="zh-CN" dirty="0"/>
              <a:t>5</a:t>
            </a:r>
            <a:r>
              <a:rPr lang="zh-CN" altLang="en-US" dirty="0"/>
              <a:t>-02 20:49:01, messageId=c7db7439-e838-452c-9dc8-e49eecbfd61e, messageData=26摄氏度}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Weather队列</a:t>
            </a:r>
            <a:r>
              <a:rPr lang="zh-CN" altLang="en-US" dirty="0"/>
              <a:t>消费者收到消息: {createTime=2021-0</a:t>
            </a:r>
            <a:r>
              <a:rPr lang="en-US" altLang="zh-CN" dirty="0"/>
              <a:t>5</a:t>
            </a:r>
            <a:r>
              <a:rPr lang="zh-CN" altLang="en-US" dirty="0"/>
              <a:t>-02 20:49:01, messageId=c7db7439-e838-452c-9dc8-e49eecbfd61e, messageData=26摄氏度}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News队列</a:t>
            </a:r>
            <a:r>
              <a:rPr lang="zh-CN" altLang="en-US" dirty="0"/>
              <a:t>消费者收到消息: {createTime=2021-0</a:t>
            </a:r>
            <a:r>
              <a:rPr lang="en-US" altLang="zh-CN" dirty="0"/>
              <a:t>5</a:t>
            </a:r>
            <a:r>
              <a:rPr lang="zh-CN" altLang="en-US" dirty="0"/>
              <a:t>-02 20:49:59, messageId=12dfe1eb-8b57-4aa2-96b7-3d839e59b427, messageData=上海启动文旅周}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Shanghai队列</a:t>
            </a:r>
            <a:r>
              <a:rPr lang="zh-CN" altLang="en-US" dirty="0"/>
              <a:t>消费者收到消息: {createTime=2021-0</a:t>
            </a:r>
            <a:r>
              <a:rPr lang="en-US" altLang="zh-CN" dirty="0"/>
              <a:t>5</a:t>
            </a:r>
            <a:r>
              <a:rPr lang="zh-CN" altLang="en-US" dirty="0"/>
              <a:t>-02 20:49:59, messageId=12dfe1eb-8b57-4aa2-96b7-3d839e59b427, messageData=上海启动文旅周}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9401" y="1318915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hlinkClick r:id="rId1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1" action="ppaction://hlinkfile"/>
              </a:rPr>
              <a:t>consumer</a:t>
            </a:r>
            <a:r>
              <a:rPr lang="en-US" altLang="zh-CN" sz="2000" b="1" dirty="0">
                <a:hlinkClick r:id="rId1" action="ppaction://hlinkfile"/>
              </a:rPr>
              <a:t>-demo</a:t>
            </a:r>
            <a:endParaRPr lang="en-US" altLang="zh-CN" sz="2000" b="1" dirty="0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75" y="1181228"/>
            <a:ext cx="11855451" cy="511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消息持久化：</a:t>
            </a:r>
            <a:r>
              <a:rPr lang="zh-CN" altLang="en-US" sz="2000" dirty="0"/>
              <a:t>消息服务重启后能恢复，涉及</a:t>
            </a:r>
            <a:r>
              <a:rPr lang="en-US" altLang="zh-CN" sz="2000" dirty="0"/>
              <a:t>Queue</a:t>
            </a:r>
            <a:r>
              <a:rPr lang="zh-CN" altLang="en-US" sz="2000" dirty="0"/>
              <a:t>、</a:t>
            </a:r>
            <a:r>
              <a:rPr lang="en-US" altLang="zh-CN" sz="2000" dirty="0"/>
              <a:t>Message</a:t>
            </a:r>
            <a:r>
              <a:rPr lang="zh-CN" altLang="en-US" sz="2000" dirty="0"/>
              <a:t>、</a:t>
            </a:r>
            <a:r>
              <a:rPr lang="en-US" altLang="zh-CN" sz="2000" dirty="0"/>
              <a:t>Exchange</a:t>
            </a:r>
            <a:r>
              <a:rPr lang="zh-CN" altLang="en-US" sz="2000" dirty="0"/>
              <a:t>三部分的持久化。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Queue</a:t>
            </a:r>
            <a:r>
              <a:rPr lang="zh-CN" altLang="en-US" sz="2000" dirty="0"/>
              <a:t>持久化是通过设置</a:t>
            </a:r>
            <a:r>
              <a:rPr lang="en-US" altLang="zh-CN" sz="2000" dirty="0"/>
              <a:t>durable</a:t>
            </a:r>
            <a:r>
              <a:rPr lang="zh-CN" altLang="en-US" sz="2000" dirty="0"/>
              <a:t>为</a:t>
            </a:r>
            <a:r>
              <a:rPr lang="en-US" altLang="zh-CN" sz="2000" dirty="0" err="1"/>
              <a:t>ture</a:t>
            </a:r>
            <a:r>
              <a:rPr lang="zh-CN" altLang="en-US" sz="2000" dirty="0"/>
              <a:t>来实现，但只保证服务重启后</a:t>
            </a:r>
            <a:r>
              <a:rPr lang="en-US" altLang="zh-CN" sz="2000" dirty="0"/>
              <a:t>Queue</a:t>
            </a:r>
            <a:r>
              <a:rPr lang="zh-CN" altLang="en-US" sz="2000" dirty="0"/>
              <a:t>会继续存在，并不保证消息也继续存在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Message</a:t>
            </a:r>
            <a:r>
              <a:rPr lang="zh-CN" altLang="en-US" sz="2000" dirty="0"/>
              <a:t>持久化通过设置消息的持久化标识实现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Exchange</a:t>
            </a:r>
            <a:r>
              <a:rPr lang="zh-CN" altLang="en-US" sz="2000" dirty="0"/>
              <a:t>持久化通过设置</a:t>
            </a:r>
            <a:r>
              <a:rPr lang="en-US" altLang="zh-CN" sz="2000" dirty="0"/>
              <a:t>durable</a:t>
            </a:r>
            <a:r>
              <a:rPr lang="zh-CN" altLang="en-US" sz="2000" dirty="0"/>
              <a:t>为</a:t>
            </a:r>
            <a:r>
              <a:rPr lang="en-US" altLang="zh-CN" sz="2000" dirty="0" err="1"/>
              <a:t>ture</a:t>
            </a:r>
            <a:r>
              <a:rPr lang="zh-CN" altLang="en-US" sz="2000" dirty="0"/>
              <a:t>实现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消息确认</a:t>
            </a:r>
            <a:r>
              <a:rPr lang="zh-CN" altLang="en-US" sz="2000" dirty="0"/>
              <a:t>：生产端的确认和消费端的回执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生产端默认是不进行确认的，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支持信道开启确认模式，即</a:t>
            </a:r>
            <a:r>
              <a:rPr lang="en-US" altLang="zh-CN" sz="2000" dirty="0"/>
              <a:t>Broker</a:t>
            </a:r>
            <a:r>
              <a:rPr lang="zh-CN" altLang="en-US" sz="2000" dirty="0"/>
              <a:t>收到消息后，会给生产者应答，通过应答消息，确定消息被成功发送到</a:t>
            </a:r>
            <a:r>
              <a:rPr lang="en-US" altLang="zh-CN" sz="2000" dirty="0"/>
              <a:t>Broker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生产端发送的消息可能是不可路由的，如队列、交换器不存在，此时生产端可采用</a:t>
            </a:r>
            <a:r>
              <a:rPr lang="en-US" altLang="zh-CN" sz="2000" dirty="0"/>
              <a:t>Return</a:t>
            </a:r>
            <a:r>
              <a:rPr lang="zh-CN" altLang="en-US" sz="2000" dirty="0"/>
              <a:t>消息机制进行处理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消费端的回执是用来保证消息被成功递交给消费端，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支持自动回执和手动</a:t>
            </a:r>
            <a:r>
              <a:rPr lang="en-US" altLang="zh-CN" sz="2000" dirty="0"/>
              <a:t>ACK</a:t>
            </a:r>
            <a:r>
              <a:rPr lang="zh-CN" altLang="en-US" sz="2000" dirty="0"/>
              <a:t>两种模式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8616" y="1187343"/>
            <a:ext cx="11634785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流控机制：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生产端的流控：当消息堆积到一定量时需阻塞生产端继续发送消息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/>
              <a:t>消费端的流控：如果队列中堆积了大量消息，如果有一个消费者启动，大量的消息会一起推送到消费者，容易引起问题，</a:t>
            </a:r>
            <a:r>
              <a:rPr lang="en-US" altLang="zh-CN" sz="2000" dirty="0" err="1"/>
              <a:t>RabbitMQ</a:t>
            </a:r>
            <a:r>
              <a:rPr lang="zh-CN" altLang="en-US" sz="2000" dirty="0"/>
              <a:t>提供了限流机制，可限制一次性推送到消费者的消息数量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优先级队列：</a:t>
            </a:r>
            <a:r>
              <a:rPr lang="zh-CN" altLang="en-US" sz="2000" dirty="0"/>
              <a:t>设置队列支持的最大优先级数量后，可以处理设置了优先级的消息，仅在队列消息积压时有意义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820" y="3657763"/>
            <a:ext cx="10620435" cy="29774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236238"/>
            <a:ext cx="11634785" cy="96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消息的生存时间</a:t>
            </a:r>
            <a:r>
              <a:rPr lang="zh-CN" altLang="en-US" sz="2000" dirty="0"/>
              <a:t>：</a:t>
            </a:r>
            <a:r>
              <a:rPr lang="en-US" altLang="zh-CN" sz="2000" dirty="0"/>
              <a:t>RabbitMQ </a:t>
            </a:r>
            <a:r>
              <a:rPr lang="zh-CN" altLang="en-US" sz="2000" dirty="0"/>
              <a:t>可以针对 </a:t>
            </a:r>
            <a:r>
              <a:rPr lang="en-US" altLang="zh-CN" sz="2000" dirty="0"/>
              <a:t>Message </a:t>
            </a:r>
            <a:r>
              <a:rPr lang="zh-CN" altLang="en-US" sz="2000" dirty="0"/>
              <a:t>设置 </a:t>
            </a:r>
            <a:r>
              <a:rPr lang="en-US" altLang="zh-CN" sz="2000" dirty="0"/>
              <a:t>x-message-</a:t>
            </a:r>
            <a:r>
              <a:rPr lang="en-US" altLang="zh-CN" sz="2000" dirty="0" err="1"/>
              <a:t>ttl</a:t>
            </a:r>
            <a:r>
              <a:rPr lang="en-US" altLang="zh-CN" sz="2000" dirty="0"/>
              <a:t> </a:t>
            </a:r>
            <a:r>
              <a:rPr lang="zh-CN" altLang="en-US" sz="2000" dirty="0"/>
              <a:t>，来控制消息在队列中的生存时间</a:t>
            </a:r>
            <a:r>
              <a:rPr lang="en-US" altLang="zh-CN" sz="2000" dirty="0"/>
              <a:t>,</a:t>
            </a:r>
            <a:r>
              <a:rPr lang="zh-CN" altLang="en-US" sz="2000" dirty="0">
                <a:solidFill>
                  <a:srgbClr val="FF0000"/>
                </a:solidFill>
              </a:rPr>
              <a:t>如生成订单后</a:t>
            </a:r>
            <a:r>
              <a:rPr lang="en-US" altLang="zh-CN" sz="2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分钟内不支付则订单撤销，外卖商家超时未接单，则自动取消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2557779"/>
            <a:ext cx="11137900" cy="31877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8616" y="1187343"/>
            <a:ext cx="11634785" cy="1423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延时队列</a:t>
            </a:r>
            <a:r>
              <a:rPr lang="zh-CN" altLang="en-US" sz="2000" dirty="0"/>
              <a:t>：</a:t>
            </a:r>
            <a:r>
              <a:rPr lang="en-US" altLang="zh-CN" sz="2000" dirty="0"/>
              <a:t>Queue </a:t>
            </a:r>
            <a:r>
              <a:rPr lang="zh-CN" altLang="en-US" sz="2000" dirty="0"/>
              <a:t>还可以</a:t>
            </a:r>
            <a:r>
              <a:rPr lang="zh-CN" altLang="en-US" sz="2000" dirty="0">
                <a:solidFill>
                  <a:srgbClr val="FF0000"/>
                </a:solidFill>
              </a:rPr>
              <a:t>配置 </a:t>
            </a:r>
            <a:r>
              <a:rPr lang="en-US" altLang="zh-CN" sz="2000" dirty="0">
                <a:solidFill>
                  <a:srgbClr val="FF0000"/>
                </a:solidFill>
              </a:rPr>
              <a:t>x-dead-letter-exchange</a:t>
            </a:r>
            <a:r>
              <a:rPr lang="zh-CN" altLang="en-US" sz="2000" dirty="0">
                <a:solidFill>
                  <a:srgbClr val="FF0000"/>
                </a:solidFill>
              </a:rPr>
              <a:t>（死信交换器）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和 </a:t>
            </a:r>
            <a:r>
              <a:rPr lang="en-US" altLang="zh-CN" sz="2000" dirty="0">
                <a:solidFill>
                  <a:srgbClr val="FF0000"/>
                </a:solidFill>
              </a:rPr>
              <a:t>x-dead-letter-routing-key</a:t>
            </a:r>
            <a:r>
              <a:rPr lang="zh-CN" altLang="en-US" sz="2000" dirty="0"/>
              <a:t>两个参数，如果队列内出现了 </a:t>
            </a:r>
            <a:r>
              <a:rPr lang="en-US" altLang="zh-CN" sz="2000" dirty="0"/>
              <a:t>dead letter </a:t>
            </a:r>
            <a:r>
              <a:rPr lang="zh-CN" altLang="en-US" sz="2000" dirty="0"/>
              <a:t>，则按照这两个参数重新路由转发到指定的队列，即可实现延时队列。如消息在设置的</a:t>
            </a:r>
            <a:r>
              <a:rPr lang="en-US" altLang="zh-CN" sz="2000" dirty="0"/>
              <a:t>30</a:t>
            </a:r>
            <a:r>
              <a:rPr lang="zh-CN" altLang="en-US" sz="2000" dirty="0"/>
              <a:t>分钟生存期内没被取走时通过私信交换器和</a:t>
            </a:r>
            <a:r>
              <a:rPr lang="en-US" altLang="zh-CN" sz="2000" dirty="0"/>
              <a:t>routing-key</a:t>
            </a:r>
            <a:r>
              <a:rPr lang="zh-CN" altLang="en-US" sz="2000" dirty="0"/>
              <a:t>进入一个新的队列。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01" y="2690228"/>
            <a:ext cx="10867898" cy="35587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079" y="1284621"/>
            <a:ext cx="11634785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RabbitMQ Web STOMP</a:t>
            </a:r>
            <a:r>
              <a:rPr lang="zh-CN" altLang="en-US" sz="2000" dirty="0"/>
              <a:t>插件：利用 </a:t>
            </a:r>
            <a:r>
              <a:rPr lang="en-US" altLang="zh-CN" sz="2000" dirty="0"/>
              <a:t>WebSocket </a:t>
            </a:r>
            <a:r>
              <a:rPr lang="zh-CN" altLang="en-US" sz="2000" dirty="0"/>
              <a:t>对 </a:t>
            </a:r>
            <a:r>
              <a:rPr lang="en-US" altLang="zh-CN" sz="2000" dirty="0"/>
              <a:t>STOMP </a:t>
            </a:r>
            <a:r>
              <a:rPr lang="zh-CN" altLang="en-US" sz="2000" dirty="0"/>
              <a:t>协议进行了一次桥接，从而实现浏览器与服务端的双向通信。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2753332"/>
            <a:ext cx="5245100" cy="2641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70176" y="5681472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默认未启用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stomp</a:t>
            </a:r>
            <a:r>
              <a:rPr kumimoji="1" lang="zh-CN" altLang="en-US" dirty="0"/>
              <a:t>插件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65" y="2126149"/>
            <a:ext cx="7074916" cy="27020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67396" y="5275429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启用 </a:t>
            </a:r>
            <a:r>
              <a:rPr lang="en-US" altLang="zh-CN" dirty="0" err="1"/>
              <a:t>rabbitmq_web_stomp</a:t>
            </a:r>
            <a:r>
              <a:rPr lang="zh-CN" altLang="en-US" dirty="0"/>
              <a:t>插件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115140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为什么要使用消息队列？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/>
              <a:t>应用解耦</a:t>
            </a:r>
            <a:r>
              <a:rPr lang="zh-CN" altLang="en-US" sz="2000" dirty="0"/>
              <a:t>：通过消息队列，消息订阅等形式在不同的业务组件之间异步交换数据，达到应用解耦，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/>
              <a:t>异步处理：</a:t>
            </a:r>
            <a:r>
              <a:rPr lang="zh-CN" altLang="en-US" sz="2000" dirty="0"/>
              <a:t>将耗时的同步操作，以发送消息的方式，进行了异步化处理。减少了同步等待的时间。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/>
              <a:t>流量消峰</a:t>
            </a:r>
            <a:r>
              <a:rPr lang="zh-CN" altLang="en-US" sz="2000" dirty="0"/>
              <a:t>：将短时间高并发的请求放入消息队列，然后逐步处理。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/>
              <a:t>日志收集</a:t>
            </a:r>
            <a:r>
              <a:rPr lang="zh-CN" altLang="en-US" sz="2000" dirty="0"/>
              <a:t>：通过消息队列快速接收日志，避免因为写入日志导致业务阻塞、请求延迟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2000" b="1" dirty="0"/>
              <a:t>消息通讯</a:t>
            </a:r>
            <a:r>
              <a:rPr lang="zh-CN" altLang="en-US" sz="2000" dirty="0"/>
              <a:t>：消息队列一般都内置了丰富且高效的通信机制，可用于实现聊天室，关注订阅等功能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300288" y="3066047"/>
            <a:ext cx="1343025" cy="447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订单系统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67613" y="2323144"/>
            <a:ext cx="1343025" cy="4650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通知系统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67613" y="3080335"/>
            <a:ext cx="1343025" cy="447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库存系统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96188" y="3797593"/>
            <a:ext cx="1343025" cy="477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风控系统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29125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29148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29179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24439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24462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24493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4520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824543" y="2797735"/>
            <a:ext cx="185737" cy="1009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643313" y="3297432"/>
            <a:ext cx="785495" cy="127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8" idx="3"/>
            <a:endCxn id="10" idx="1"/>
          </p:cNvCxnSpPr>
          <p:nvPr/>
        </p:nvCxnSpPr>
        <p:spPr>
          <a:xfrm>
            <a:off x="6010280" y="3310044"/>
            <a:ext cx="1557655" cy="190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8" idx="1"/>
          </p:cNvCxnSpPr>
          <p:nvPr/>
        </p:nvCxnSpPr>
        <p:spPr>
          <a:xfrm flipV="1">
            <a:off x="6010280" y="2562665"/>
            <a:ext cx="1557333" cy="3606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1" idx="1"/>
          </p:cNvCxnSpPr>
          <p:nvPr/>
        </p:nvCxnSpPr>
        <p:spPr>
          <a:xfrm>
            <a:off x="6010280" y="3533809"/>
            <a:ext cx="1585908" cy="5100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079" y="1284621"/>
            <a:ext cx="11634785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RabbitMQ Web STOMP</a:t>
            </a:r>
            <a:r>
              <a:rPr lang="zh-CN" altLang="en-US" sz="2000" dirty="0"/>
              <a:t>插件：利用 </a:t>
            </a:r>
            <a:r>
              <a:rPr lang="en-US" altLang="zh-CN" sz="2000" dirty="0"/>
              <a:t>WebSocket </a:t>
            </a:r>
            <a:r>
              <a:rPr lang="zh-CN" altLang="en-US" sz="2000" dirty="0"/>
              <a:t>对 </a:t>
            </a:r>
            <a:r>
              <a:rPr lang="en-US" altLang="zh-CN" sz="2000" dirty="0"/>
              <a:t>STOMP </a:t>
            </a:r>
            <a:r>
              <a:rPr lang="zh-CN" altLang="en-US" sz="2000" dirty="0"/>
              <a:t>协议进行了一次桥接，从而实现浏览器与服务端的双向通信。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170176" y="568147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已启用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stomp</a:t>
            </a:r>
            <a:r>
              <a:rPr kumimoji="1" lang="zh-CN" altLang="en-US" dirty="0"/>
              <a:t>插件，默认端口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72" y="2488545"/>
            <a:ext cx="5414128" cy="29125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2555" y="1219200"/>
            <a:ext cx="70739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/>
              <a:t>中增加了示例静态网页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9401" y="1337330"/>
            <a:ext cx="4187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>
                <a:hlinkClick r:id="rId1" action="ppaction://hlinkfile"/>
              </a:rPr>
              <a:t>spring-rabbitmq-</a:t>
            </a:r>
            <a:r>
              <a:rPr lang="en-US" altLang="zh-CN" sz="2000" b="1" dirty="0">
                <a:sym typeface="+mn-ea"/>
                <a:hlinkClick r:id="rId1" action="ppaction://hlinkfile"/>
              </a:rPr>
              <a:t>consumer</a:t>
            </a:r>
            <a:r>
              <a:rPr lang="en-US" altLang="zh-CN" sz="2000" b="1" dirty="0">
                <a:hlinkClick r:id="rId1" action="ppaction://hlinkfile"/>
              </a:rPr>
              <a:t>-demo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883410"/>
            <a:ext cx="10562590" cy="45535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7100" y="1500878"/>
            <a:ext cx="234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http://12</a:t>
            </a:r>
            <a:r>
              <a:rPr lang="en-US" altLang="zh-CN" dirty="0"/>
              <a:t>7</a:t>
            </a:r>
            <a:r>
              <a:rPr lang="zh-CN" altLang="en-US" dirty="0"/>
              <a:t>.0.0.1:8086/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754" y="2387600"/>
            <a:ext cx="5905500" cy="2082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298" y="1610796"/>
            <a:ext cx="9161905" cy="46190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2386" y="1843285"/>
            <a:ext cx="7352381" cy="31714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705392"/>
            <a:ext cx="5880888" cy="36222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6880" y="55107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每个连接一个队列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29" y="1705392"/>
            <a:ext cx="5671465" cy="36222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0825" y="5880116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Binding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amq.topic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：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08979" y="6324895"/>
            <a:ext cx="111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共享绘图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944" y="1384841"/>
            <a:ext cx="9986634" cy="48396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08979" y="6324895"/>
            <a:ext cx="111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共享绘图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73" y="1361308"/>
            <a:ext cx="6380952" cy="479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716" y="3215307"/>
            <a:ext cx="3923809" cy="8095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6.5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其它特性与应用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8298" y="2105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08979" y="6324895"/>
            <a:ext cx="111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共享绘图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074" y="2474429"/>
            <a:ext cx="6788374" cy="23803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消息队列中间件的组成与功能特点</a:t>
            </a:r>
            <a:endParaRPr lang="en-US" altLang="zh-CN" sz="2000" b="1" dirty="0"/>
          </a:p>
        </p:txBody>
      </p:sp>
      <p:sp>
        <p:nvSpPr>
          <p:cNvPr id="3" name="圆角矩形 2"/>
          <p:cNvSpPr/>
          <p:nvPr/>
        </p:nvSpPr>
        <p:spPr>
          <a:xfrm>
            <a:off x="2267553" y="2281705"/>
            <a:ext cx="1457325" cy="814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Producer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271130" y="2281705"/>
            <a:ext cx="1457325" cy="8143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Consumer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169336" y="2281705"/>
            <a:ext cx="1688665" cy="81438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Broker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>
            <a:stCxn id="3" idx="3"/>
            <a:endCxn id="4" idx="2"/>
          </p:cNvCxnSpPr>
          <p:nvPr/>
        </p:nvCxnSpPr>
        <p:spPr>
          <a:xfrm>
            <a:off x="3724878" y="2688899"/>
            <a:ext cx="1444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6"/>
            <a:endCxn id="7" idx="1"/>
          </p:cNvCxnSpPr>
          <p:nvPr/>
        </p:nvCxnSpPr>
        <p:spPr>
          <a:xfrm>
            <a:off x="6858001" y="2688899"/>
            <a:ext cx="1413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074547" y="2319567"/>
            <a:ext cx="678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46403" y="2324566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14363" y="3514725"/>
            <a:ext cx="10858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Broker</a:t>
            </a:r>
            <a:r>
              <a:rPr lang="zh-CN" altLang="en-US" sz="2000" dirty="0"/>
              <a:t>：消息处理中心，负责消息的接收、存储、转发等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b="1" dirty="0"/>
              <a:t>Producer</a:t>
            </a:r>
            <a:r>
              <a:rPr lang="zh-CN" altLang="en-US" sz="2000" dirty="0"/>
              <a:t>：消息生产者，负责产生和发送消息到消息处理中心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en-US" altLang="zh-CN" sz="2000" b="1" dirty="0"/>
              <a:t>Consumer</a:t>
            </a:r>
            <a:r>
              <a:rPr lang="zh-CN" altLang="en-US" sz="2000" dirty="0"/>
              <a:t>：消息消费者，负责从消息处理中心获取消息，并进行相应的处理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/>
              <a:t>消息队列中间件除基本的消息发送、接收和暂存外，根据不同的业务场景一般还需解决如</a:t>
            </a:r>
            <a:r>
              <a:rPr lang="zh-CN" altLang="en-US" sz="2000" dirty="0">
                <a:solidFill>
                  <a:srgbClr val="FF0000"/>
                </a:solidFill>
              </a:rPr>
              <a:t>消息堆积、消息持久化、可靠投递、消息重复、严格有序、消息路由、集群</a:t>
            </a:r>
            <a:r>
              <a:rPr lang="zh-CN" altLang="en-US" sz="2000" dirty="0"/>
              <a:t>等问题。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6.1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消息队列概述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115140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实现消息队列功能时需要定义消息协议，常见的开放消息协议有：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AMQP</a:t>
            </a:r>
            <a:r>
              <a:rPr lang="zh-CN" altLang="en-US" sz="2000" dirty="0"/>
              <a:t>：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000" dirty="0">
                <a:latin typeface="+mn-ea"/>
                <a:ea typeface="+mn-ea"/>
              </a:rPr>
              <a:t>dvanced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M</a:t>
            </a:r>
            <a:r>
              <a:rPr lang="en-US" altLang="zh-CN" sz="2000" dirty="0">
                <a:latin typeface="+mn-ea"/>
                <a:ea typeface="+mn-ea"/>
              </a:rPr>
              <a:t>essage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Q</a:t>
            </a:r>
            <a:r>
              <a:rPr lang="en-US" altLang="zh-CN" sz="2000" dirty="0">
                <a:latin typeface="+mn-ea"/>
                <a:ea typeface="+mn-ea"/>
              </a:rPr>
              <a:t>ueuing 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P</a:t>
            </a:r>
            <a:r>
              <a:rPr lang="en-US" altLang="zh-CN" sz="2000" dirty="0">
                <a:latin typeface="+mn-ea"/>
                <a:ea typeface="+mn-ea"/>
              </a:rPr>
              <a:t>rotocol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/>
              <a:t> ，一个提供统一消息服务的</a:t>
            </a:r>
            <a:r>
              <a:rPr lang="zh-CN" altLang="en-US" sz="2000" dirty="0">
                <a:solidFill>
                  <a:srgbClr val="FF0000"/>
                </a:solidFill>
              </a:rPr>
              <a:t>应用层</a:t>
            </a:r>
            <a:r>
              <a:rPr lang="zh-CN" altLang="en-US" sz="2000" dirty="0"/>
              <a:t>标准高级消息队列协议，内容包括消息服务中涉及的：基本概念、功能命令、传输层协议，大多消息中间件产品均支持</a:t>
            </a:r>
            <a:r>
              <a:rPr lang="en-US" altLang="zh-CN" sz="2000" dirty="0"/>
              <a:t>AMQP</a:t>
            </a:r>
            <a:r>
              <a:rPr lang="zh-CN" altLang="en-US" sz="2000" dirty="0"/>
              <a:t>协议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MQTT</a:t>
            </a:r>
            <a:r>
              <a:rPr lang="zh-CN" altLang="en-US" sz="2000" dirty="0"/>
              <a:t>：基于发布</a:t>
            </a:r>
            <a:r>
              <a:rPr lang="en-US" altLang="zh-CN" sz="2000" dirty="0"/>
              <a:t>/</a:t>
            </a:r>
            <a:r>
              <a:rPr lang="zh-CN" altLang="en-US" sz="2000" dirty="0"/>
              <a:t>订阅模式的轻量级通信协议，常用于物联网设备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STOMP</a:t>
            </a:r>
            <a:r>
              <a:rPr lang="zh-CN" altLang="en-US" sz="2000" dirty="0"/>
              <a:t>：流文本定向消息协议，是一个简单的文本消息传输协议，常用于</a:t>
            </a:r>
            <a:r>
              <a:rPr lang="en-US" altLang="zh-CN" sz="2000" dirty="0" err="1"/>
              <a:t>WebSocket</a:t>
            </a:r>
            <a:r>
              <a:rPr lang="zh-CN" altLang="en-US" sz="2000" dirty="0"/>
              <a:t>之上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XMPP</a:t>
            </a:r>
            <a:r>
              <a:rPr lang="zh-CN" altLang="en-US" sz="2000" dirty="0"/>
              <a:t>：可扩展通信与表示协议，常用于即时通讯，聊天室、多媒体通信等场景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JMS</a:t>
            </a:r>
            <a:r>
              <a:rPr lang="zh-CN" altLang="en-US" sz="2000" dirty="0"/>
              <a:t>：</a:t>
            </a:r>
            <a:r>
              <a:rPr lang="en-US" altLang="zh-CN" sz="2000" b="1" dirty="0">
                <a:latin typeface="+mn-ea"/>
                <a:ea typeface="+mn-ea"/>
              </a:rPr>
              <a:t>J</a:t>
            </a:r>
            <a:r>
              <a:rPr lang="en-US" altLang="zh-CN" sz="2000" dirty="0">
                <a:latin typeface="+mn-ea"/>
                <a:ea typeface="+mn-ea"/>
              </a:rPr>
              <a:t>ava </a:t>
            </a:r>
            <a:r>
              <a:rPr lang="en-US" altLang="zh-CN" sz="2000" b="1" dirty="0">
                <a:latin typeface="+mn-ea"/>
                <a:ea typeface="+mn-ea"/>
              </a:rPr>
              <a:t>M</a:t>
            </a:r>
            <a:r>
              <a:rPr lang="en-US" altLang="zh-CN" sz="2000" dirty="0">
                <a:latin typeface="+mn-ea"/>
                <a:ea typeface="+mn-ea"/>
              </a:rPr>
              <a:t>essage </a:t>
            </a:r>
            <a:r>
              <a:rPr lang="en-US" altLang="zh-CN" sz="2000" b="1" dirty="0">
                <a:latin typeface="+mn-ea"/>
                <a:ea typeface="+mn-ea"/>
              </a:rPr>
              <a:t>S</a:t>
            </a:r>
            <a:r>
              <a:rPr lang="en-US" altLang="zh-CN" sz="2000" dirty="0">
                <a:latin typeface="+mn-ea"/>
                <a:ea typeface="+mn-ea"/>
              </a:rPr>
              <a:t>ervice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en-US" altLang="zh-CN" sz="2000" dirty="0">
                <a:latin typeface="+mn-ea"/>
                <a:ea typeface="+mn-ea"/>
              </a:rPr>
              <a:t>Java</a:t>
            </a:r>
            <a:r>
              <a:rPr lang="zh-CN" altLang="en-US" sz="2000" dirty="0">
                <a:latin typeface="+mn-ea"/>
                <a:ea typeface="+mn-ea"/>
              </a:rPr>
              <a:t>平台中面向消息中间件的</a:t>
            </a:r>
            <a:r>
              <a:rPr lang="en-US" altLang="zh-CN" sz="2000" dirty="0">
                <a:latin typeface="+mn-ea"/>
                <a:ea typeface="+mn-ea"/>
              </a:rPr>
              <a:t>Java API</a:t>
            </a:r>
            <a:r>
              <a:rPr lang="zh-CN" altLang="en-US" sz="2000" dirty="0">
                <a:latin typeface="+mn-ea"/>
                <a:ea typeface="+mn-ea"/>
              </a:rPr>
              <a:t>接口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6.2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常见的消息队列中间件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8941" y="1400195"/>
            <a:ext cx="116347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常见的消息队列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 err="1"/>
              <a:t>RabbitMQ</a:t>
            </a:r>
            <a:r>
              <a:rPr lang="zh-CN" altLang="en-US" sz="2000" dirty="0"/>
              <a:t>：由</a:t>
            </a:r>
            <a:r>
              <a:rPr lang="en-US" altLang="zh-CN" sz="2000" dirty="0" err="1"/>
              <a:t>Erlang</a:t>
            </a:r>
            <a:r>
              <a:rPr lang="zh-CN" altLang="en-US" sz="2000" dirty="0"/>
              <a:t>语言开发的基于</a:t>
            </a:r>
            <a:r>
              <a:rPr lang="en-US" altLang="zh-CN" sz="2000" dirty="0"/>
              <a:t>AMQP</a:t>
            </a:r>
            <a:r>
              <a:rPr lang="zh-CN" altLang="en-US" sz="2000" dirty="0"/>
              <a:t>标准的开源消息中间件，在易用性、扩展性、高可用性方面表现不俗，</a:t>
            </a:r>
            <a:r>
              <a:rPr lang="en-US" altLang="zh-CN" sz="2000" dirty="0"/>
              <a:t>Spring</a:t>
            </a:r>
            <a:r>
              <a:rPr lang="zh-CN" altLang="en-US" sz="2000" dirty="0"/>
              <a:t>支持度很好，在一般应用场景下的首选方案。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 err="1"/>
              <a:t>ActiveMQ</a:t>
            </a:r>
            <a:r>
              <a:rPr lang="zh-CN" altLang="en-US" sz="2000" dirty="0"/>
              <a:t>：是</a:t>
            </a:r>
            <a:r>
              <a:rPr lang="en-US" altLang="zh-CN" sz="2000" dirty="0"/>
              <a:t>Apache</a:t>
            </a:r>
            <a:r>
              <a:rPr lang="zh-CN" altLang="en-US" sz="2000" dirty="0"/>
              <a:t>开源项目，实现了</a:t>
            </a:r>
            <a:r>
              <a:rPr lang="en-US" altLang="zh-CN" sz="2000" dirty="0"/>
              <a:t>JMS1.1</a:t>
            </a:r>
            <a:r>
              <a:rPr lang="zh-CN" altLang="en-US" sz="2000" dirty="0"/>
              <a:t>，还支持</a:t>
            </a:r>
            <a:r>
              <a:rPr lang="en-US" altLang="zh-CN" sz="2000" dirty="0"/>
              <a:t>STOMP</a:t>
            </a:r>
            <a:r>
              <a:rPr lang="zh-CN" altLang="en-US" sz="2000" dirty="0"/>
              <a:t>、</a:t>
            </a:r>
            <a:r>
              <a:rPr lang="en-US" altLang="zh-CN" sz="2000" dirty="0"/>
              <a:t>AMQP</a:t>
            </a:r>
            <a:r>
              <a:rPr lang="zh-CN" altLang="en-US" sz="2000" dirty="0"/>
              <a:t>、</a:t>
            </a:r>
            <a:r>
              <a:rPr lang="en-US" altLang="zh-CN" sz="2000" dirty="0"/>
              <a:t>MQTT</a:t>
            </a:r>
            <a:r>
              <a:rPr lang="zh-CN" altLang="en-US" sz="2000" dirty="0"/>
              <a:t>等协议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/>
              <a:t>Kafka</a:t>
            </a:r>
            <a:r>
              <a:rPr lang="zh-CN" altLang="en-US" sz="2000" dirty="0"/>
              <a:t>：源自</a:t>
            </a:r>
            <a:r>
              <a:rPr lang="en-US" altLang="zh-CN" sz="2000" dirty="0"/>
              <a:t>LinkedIn</a:t>
            </a:r>
            <a:r>
              <a:rPr lang="zh-CN" altLang="en-US" sz="2000" dirty="0"/>
              <a:t>公司开发的分布式日志收集系统，集群性能强大，支持</a:t>
            </a:r>
            <a:r>
              <a:rPr lang="en-US" altLang="zh-CN" sz="2000" dirty="0"/>
              <a:t>TB</a:t>
            </a:r>
            <a:r>
              <a:rPr lang="zh-CN" altLang="en-US" sz="2000" dirty="0"/>
              <a:t>级数据，主要应用于高吞吐量的实时数据计算、日志采集等场景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 err="1"/>
              <a:t>RocketMQ</a:t>
            </a:r>
            <a:r>
              <a:rPr lang="zh-CN" altLang="en-US" sz="2000" dirty="0"/>
              <a:t>：阿里巴巴开源的分布式消息中间件，具备高性能、低延迟、高可靠等特性。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499" y="5866676"/>
            <a:ext cx="2649400" cy="6233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2214" y="5711532"/>
            <a:ext cx="2495175" cy="933679"/>
          </a:xfrm>
          <a:prstGeom prst="rect">
            <a:avLst/>
          </a:prstGeom>
        </p:spPr>
      </p:pic>
      <p:pic>
        <p:nvPicPr>
          <p:cNvPr id="3076" name="Picture 4" descr="http://kafka.apache.org/images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28" y="5785742"/>
            <a:ext cx="2314575" cy="6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104" y="5711532"/>
            <a:ext cx="2619936" cy="76903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7636</Words>
  <Application>WPS 文字</Application>
  <PresentationFormat>宽屏</PresentationFormat>
  <Paragraphs>914</Paragraphs>
  <Slides>68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90" baseType="lpstr">
      <vt:lpstr>Arial</vt:lpstr>
      <vt:lpstr>方正书宋_GBK</vt:lpstr>
      <vt:lpstr>Wingdings</vt:lpstr>
      <vt:lpstr>微软雅黑 Light</vt:lpstr>
      <vt:lpstr>苹方-简</vt:lpstr>
      <vt:lpstr>华文细黑</vt:lpstr>
      <vt:lpstr>黑体-简</vt:lpstr>
      <vt:lpstr>Lao UI</vt:lpstr>
      <vt:lpstr>Calibri</vt:lpstr>
      <vt:lpstr>宋体</vt:lpstr>
      <vt:lpstr>Verdana</vt:lpstr>
      <vt:lpstr>汉仪书宋二KW</vt:lpstr>
      <vt:lpstr>Georgia</vt:lpstr>
      <vt:lpstr>Courier New</vt:lpstr>
      <vt:lpstr>Consolas</vt:lpstr>
      <vt:lpstr>微软雅黑</vt:lpstr>
      <vt:lpstr>汉仪旗黑</vt:lpstr>
      <vt:lpstr>宋体</vt:lpstr>
      <vt:lpstr>Arial Unicode MS</vt:lpstr>
      <vt:lpstr>Helvetica Neue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wzl</cp:lastModifiedBy>
  <cp:revision>591</cp:revision>
  <dcterms:created xsi:type="dcterms:W3CDTF">2022-05-10T03:30:47Z</dcterms:created>
  <dcterms:modified xsi:type="dcterms:W3CDTF">2022-05-10T03:30:47Z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